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57" r:id="rId3"/>
    <p:sldId id="258" r:id="rId4"/>
    <p:sldId id="260" r:id="rId5"/>
    <p:sldId id="261" r:id="rId6"/>
    <p:sldId id="265" r:id="rId7"/>
    <p:sldId id="262" r:id="rId8"/>
    <p:sldId id="263" r:id="rId9"/>
    <p:sldId id="266" r:id="rId10"/>
    <p:sldId id="267" r:id="rId11"/>
    <p:sldId id="268" r:id="rId12"/>
    <p:sldId id="269" r:id="rId13"/>
    <p:sldId id="270" r:id="rId14"/>
    <p:sldId id="271" r:id="rId15"/>
  </p:sldIdLst>
  <p:sldSz cx="12192000" cy="6858000"/>
  <p:notesSz cx="6858000" cy="9144000"/>
  <p:embeddedFontLst>
    <p:embeddedFont>
      <p:font typeface="等线" panose="02010600030101010101" pitchFamily="2" charset="-122"/>
      <p:regular r:id="rId17"/>
      <p:bold r:id="rId18"/>
    </p:embeddedFont>
    <p:embeddedFont>
      <p:font typeface="等线 Light" panose="02010600030101010101" pitchFamily="2" charset="-122"/>
      <p:regular r:id="rId19"/>
    </p:embeddedFont>
    <p:embeddedFont>
      <p:font typeface="Agency FB" panose="020B0503020202020204" pitchFamily="34" charset="77"/>
      <p:regular r:id="rId20"/>
      <p:bold r:id="rId21"/>
    </p:embeddedFont>
    <p:embeddedFont>
      <p:font typeface="Bahnschrift Light" panose="020F0302020204030204" pitchFamily="34" charset="0"/>
      <p:regular r:id="rId22"/>
    </p:embeddedFont>
    <p:embeddedFont>
      <p:font typeface="Bebas Neue" panose="020B0606020202050201" pitchFamily="34" charset="77"/>
      <p:regular r:id="rId23"/>
    </p:embeddedFont>
    <p:embeddedFont>
      <p:font typeface="Novecento wide Bold" panose="00000805000000000000"/>
      <p:bold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AB"/>
    <a:srgbClr val="686854"/>
    <a:srgbClr val="7ACAE6"/>
    <a:srgbClr val="1D1D1D"/>
    <a:srgbClr val="464A46"/>
    <a:srgbClr val="563C1F"/>
    <a:srgbClr val="C7C0BB"/>
    <a:srgbClr val="2F302F"/>
    <a:srgbClr val="141414"/>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2" autoAdjust="0"/>
    <p:restoredTop sz="94660"/>
  </p:normalViewPr>
  <p:slideViewPr>
    <p:cSldViewPr snapToGrid="0">
      <p:cViewPr varScale="1">
        <p:scale>
          <a:sx n="111" d="100"/>
          <a:sy n="111"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D5C10-16E0-458C-BAE8-51ECDDC108C0}" type="datetimeFigureOut">
              <a:rPr lang="zh-CN" altLang="en-US" smtClean="0"/>
              <a:t>2022/5/3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97C7F-B54B-4757-BB41-418160833C60}" type="slidenum">
              <a:rPr lang="zh-CN" altLang="en-US" smtClean="0"/>
              <a:t>‹#›</a:t>
            </a:fld>
            <a:endParaRPr lang="zh-CN" altLang="en-US"/>
          </a:p>
        </p:txBody>
      </p:sp>
    </p:spTree>
    <p:extLst>
      <p:ext uri="{BB962C8B-B14F-4D97-AF65-F5344CB8AC3E}">
        <p14:creationId xmlns:p14="http://schemas.microsoft.com/office/powerpoint/2010/main" val="165627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197C7F-B54B-4757-BB41-418160833C60}" type="slidenum">
              <a:rPr lang="zh-CN" altLang="en-US" smtClean="0"/>
              <a:t>1</a:t>
            </a:fld>
            <a:endParaRPr lang="zh-CN" altLang="en-US"/>
          </a:p>
        </p:txBody>
      </p:sp>
    </p:spTree>
    <p:extLst>
      <p:ext uri="{BB962C8B-B14F-4D97-AF65-F5344CB8AC3E}">
        <p14:creationId xmlns:p14="http://schemas.microsoft.com/office/powerpoint/2010/main" val="71686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320B6-F25F-D123-1BE4-24C9FCC6A51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28A0659-7857-8669-55F4-AED8616D9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1E5F9FA-9033-E717-EAB1-0FE60884EE92}"/>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5" name="页脚占位符 4">
            <a:extLst>
              <a:ext uri="{FF2B5EF4-FFF2-40B4-BE49-F238E27FC236}">
                <a16:creationId xmlns:a16="http://schemas.microsoft.com/office/drawing/2014/main" id="{0C2604DB-0C24-5B13-AE43-28BD3A992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A7AE81-1244-6A21-B518-E6E8BC5F181D}"/>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342436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E8132-C8CA-5BC8-A518-16F9802C73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3792E84-886D-2B2C-FADF-CE21F7B724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2ACD9-8307-40DF-B299-9136CE44003A}"/>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5" name="页脚占位符 4">
            <a:extLst>
              <a:ext uri="{FF2B5EF4-FFF2-40B4-BE49-F238E27FC236}">
                <a16:creationId xmlns:a16="http://schemas.microsoft.com/office/drawing/2014/main" id="{3703F1FD-72D2-AD3E-5E4F-6C7F46159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42E529-82D5-138A-8471-66E3AF491F1F}"/>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55830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3D470C-5BF8-488E-7D94-A98A1F85EB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774BA2-5B02-0691-DB46-F38426547F1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6790B1-8758-8B4F-1F9F-4B2B64B04603}"/>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5" name="页脚占位符 4">
            <a:extLst>
              <a:ext uri="{FF2B5EF4-FFF2-40B4-BE49-F238E27FC236}">
                <a16:creationId xmlns:a16="http://schemas.microsoft.com/office/drawing/2014/main" id="{BB719948-6A8B-926C-525A-903ACC262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205803-FDB4-D8D5-02DE-46B28755A459}"/>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742839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609600" y="387350"/>
            <a:ext cx="4876800" cy="800100"/>
          </a:xfrm>
          <a:prstGeom prst="rect">
            <a:avLst/>
          </a:prstGeom>
        </p:spPr>
        <p:txBody>
          <a:bodyPr/>
          <a:lstStyle/>
          <a:p>
            <a:r>
              <a:t>Slide Title</a:t>
            </a:r>
          </a:p>
        </p:txBody>
      </p:sp>
      <p:sp>
        <p:nvSpPr>
          <p:cNvPr id="61" name="Sea against sky at sunset"/>
          <p:cNvSpPr>
            <a:spLocks noGrp="1"/>
          </p:cNvSpPr>
          <p:nvPr>
            <p:ph type="pic" idx="21"/>
          </p:nvPr>
        </p:nvSpPr>
        <p:spPr>
          <a:xfrm>
            <a:off x="6096322" y="359294"/>
            <a:ext cx="5486401" cy="6164812"/>
          </a:xfrm>
          <a:prstGeom prst="rect">
            <a:avLst/>
          </a:prstGeom>
        </p:spPr>
        <p:txBody>
          <a:bodyPr lIns="91439" tIns="45719" rIns="91439" bIns="45719">
            <a:noAutofit/>
          </a:bodyPr>
          <a:lstStyle/>
          <a:p>
            <a:endParaRPr/>
          </a:p>
        </p:txBody>
      </p:sp>
      <p:sp>
        <p:nvSpPr>
          <p:cNvPr id="62" name="Slide Subtitle"/>
          <p:cNvSpPr txBox="1">
            <a:spLocks noGrp="1"/>
          </p:cNvSpPr>
          <p:nvPr>
            <p:ph type="body" sz="quarter" idx="22" hasCustomPrompt="1"/>
          </p:nvPr>
        </p:nvSpPr>
        <p:spPr>
          <a:xfrm>
            <a:off x="609600" y="1193800"/>
            <a:ext cx="4878785" cy="416306"/>
          </a:xfrm>
          <a:prstGeom prst="rect">
            <a:avLst/>
          </a:prstGeom>
        </p:spPr>
        <p:txBody>
          <a:bodyPr/>
          <a:lstStyle>
            <a:lvl1pPr marL="0" indent="0" algn="ctr" defTabSz="412750">
              <a:lnSpc>
                <a:spcPct val="100000"/>
              </a:lnSpc>
              <a:spcBef>
                <a:spcPts val="0"/>
              </a:spcBef>
              <a:buSzTx/>
              <a:buNone/>
              <a:defRPr spc="-22">
                <a:latin typeface="Graphik Semibold"/>
                <a:ea typeface="Graphik Semibold"/>
                <a:cs typeface="Graphik Semibold"/>
                <a:sym typeface="Graphik Semibold"/>
              </a:defRPr>
            </a:lvl1pPr>
          </a:lstStyle>
          <a:p>
            <a:r>
              <a:t>Slide Subtitle</a:t>
            </a:r>
          </a:p>
        </p:txBody>
      </p:sp>
      <p:sp>
        <p:nvSpPr>
          <p:cNvPr id="63" name="Body Level One…"/>
          <p:cNvSpPr txBox="1">
            <a:spLocks noGrp="1"/>
          </p:cNvSpPr>
          <p:nvPr>
            <p:ph type="body" sz="half" idx="1" hasCustomPrompt="1"/>
          </p:nvPr>
        </p:nvSpPr>
        <p:spPr>
          <a:xfrm>
            <a:off x="609600" y="2011611"/>
            <a:ext cx="4878785" cy="4192340"/>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xfrm>
            <a:off x="6002020" y="6350000"/>
            <a:ext cx="194311" cy="21463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50049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2F53F-7BD8-66A1-7455-5F3789FAE9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37F7C-77C5-BEEF-45A9-C8C98E9EB93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1F0EE8-FB65-8F99-AE3F-D4438D8DD54F}"/>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5" name="页脚占位符 4">
            <a:extLst>
              <a:ext uri="{FF2B5EF4-FFF2-40B4-BE49-F238E27FC236}">
                <a16:creationId xmlns:a16="http://schemas.microsoft.com/office/drawing/2014/main" id="{22040FD6-97D0-CF0B-61C4-C6F9EA3A56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07BDFB-F6E1-A344-8E37-0741BABF4201}"/>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4021190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3A3C8-3DF4-EDA9-1F4B-807056CAAF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5ECE00-D28C-4FC2-AFD0-A28C229D0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BDE730A-FEB8-1C6A-B7BB-3A255645BB24}"/>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5" name="页脚占位符 4">
            <a:extLst>
              <a:ext uri="{FF2B5EF4-FFF2-40B4-BE49-F238E27FC236}">
                <a16:creationId xmlns:a16="http://schemas.microsoft.com/office/drawing/2014/main" id="{644BC521-6499-0274-2DE4-2B52ACF291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F6A3C3-C171-6FC2-60CF-0448089E6D92}"/>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39734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C3371-48C9-84A9-F20A-BBB7FA2694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0B1DE2-BD75-B2C3-0F82-F741E5FFA52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5B99251-60C4-08C9-8B35-14FEA57B2F4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9C5FFCF-827A-2655-D628-86F213C24F7A}"/>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6" name="页脚占位符 5">
            <a:extLst>
              <a:ext uri="{FF2B5EF4-FFF2-40B4-BE49-F238E27FC236}">
                <a16:creationId xmlns:a16="http://schemas.microsoft.com/office/drawing/2014/main" id="{E23760DB-1BBF-B140-93B3-472D2FAB57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2A474A-D329-BEAB-3456-5C7C6E7FB369}"/>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311034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44824-2449-71AA-8C0C-BB1635E2916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DB1735D-4EA4-8F7A-0B0F-6E48888C45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3BC450-9C08-5450-7640-C845B15C33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3D11DAD-5EFD-67CA-5285-241DB50A0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A7B384-E30B-79C0-9A7D-67D377AB426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F522F2-C6BE-464C-0499-2BE71555068B}"/>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8" name="页脚占位符 7">
            <a:extLst>
              <a:ext uri="{FF2B5EF4-FFF2-40B4-BE49-F238E27FC236}">
                <a16:creationId xmlns:a16="http://schemas.microsoft.com/office/drawing/2014/main" id="{2CF9D619-C37B-9920-1A16-0B59F581310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29677E-2FC8-ABE4-F2D9-7063AAA08DF5}"/>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2485487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7A876-799C-572B-156F-25B7B2D51F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AF4BF1-B8B4-CA05-B97E-FE28ACD92FA9}"/>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4" name="页脚占位符 3">
            <a:extLst>
              <a:ext uri="{FF2B5EF4-FFF2-40B4-BE49-F238E27FC236}">
                <a16:creationId xmlns:a16="http://schemas.microsoft.com/office/drawing/2014/main" id="{8F233F89-0223-EFA4-C6C2-1970E44A02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64CA3A9-A107-B3A6-CD57-2DAA7211CD0F}"/>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270008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B03882-BAEF-0081-0E15-552360654A8C}"/>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3" name="页脚占位符 2">
            <a:extLst>
              <a:ext uri="{FF2B5EF4-FFF2-40B4-BE49-F238E27FC236}">
                <a16:creationId xmlns:a16="http://schemas.microsoft.com/office/drawing/2014/main" id="{E6C9B0F0-E7C0-A013-3905-2852294280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2B123C-A346-FDB1-E287-896025796386}"/>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187519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B5CCA-10D7-75F3-A034-B676C093DE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90FCE11-EB7F-9486-2982-A81E56C92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B425ABD-7167-C63D-ADC6-94BD7C429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93A9E0-7254-6777-0598-8258B7619B34}"/>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6" name="页脚占位符 5">
            <a:extLst>
              <a:ext uri="{FF2B5EF4-FFF2-40B4-BE49-F238E27FC236}">
                <a16:creationId xmlns:a16="http://schemas.microsoft.com/office/drawing/2014/main" id="{59C91C50-EFBE-2BDD-13DC-965E66FBD8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F139AA-947F-28E5-74F0-6307DD831AAE}"/>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2532903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631D5-2300-644E-4E6D-0B31E385F3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D98F9D-28C2-5B6C-F500-A7EB0C246B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A7E5AA-B1BD-51A6-CD9D-27D7D368E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6FADF6-5CA3-420E-72A3-4A0CBBABE899}"/>
              </a:ext>
            </a:extLst>
          </p:cNvPr>
          <p:cNvSpPr>
            <a:spLocks noGrp="1"/>
          </p:cNvSpPr>
          <p:nvPr>
            <p:ph type="dt" sz="half" idx="10"/>
          </p:nvPr>
        </p:nvSpPr>
        <p:spPr/>
        <p:txBody>
          <a:bodyPr/>
          <a:lstStyle/>
          <a:p>
            <a:fld id="{D00D5D4E-3139-4634-936D-0FCCCF60C528}" type="datetimeFigureOut">
              <a:rPr lang="zh-CN" altLang="en-US" smtClean="0"/>
              <a:t>2022/5/3</a:t>
            </a:fld>
            <a:endParaRPr lang="zh-CN" altLang="en-US"/>
          </a:p>
        </p:txBody>
      </p:sp>
      <p:sp>
        <p:nvSpPr>
          <p:cNvPr id="6" name="页脚占位符 5">
            <a:extLst>
              <a:ext uri="{FF2B5EF4-FFF2-40B4-BE49-F238E27FC236}">
                <a16:creationId xmlns:a16="http://schemas.microsoft.com/office/drawing/2014/main" id="{3F9CEA9B-6048-4510-859A-8207398947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62A65C-261A-7547-B89D-4CC8A27734D7}"/>
              </a:ext>
            </a:extLst>
          </p:cNvPr>
          <p:cNvSpPr>
            <a:spLocks noGrp="1"/>
          </p:cNvSpPr>
          <p:nvPr>
            <p:ph type="sldNum" sz="quarter" idx="12"/>
          </p:nvPr>
        </p:nvSpPr>
        <p:spPr/>
        <p:txBody>
          <a:body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279170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955807-E902-BD4C-E8A3-30027C2057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419DD1-2310-6D1A-4C17-A1EE5A759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125718-F806-6A3F-C1AB-A1C6F2803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D5D4E-3139-4634-936D-0FCCCF60C528}" type="datetimeFigureOut">
              <a:rPr lang="zh-CN" altLang="en-US" smtClean="0"/>
              <a:t>2022/5/3</a:t>
            </a:fld>
            <a:endParaRPr lang="zh-CN" altLang="en-US"/>
          </a:p>
        </p:txBody>
      </p:sp>
      <p:sp>
        <p:nvSpPr>
          <p:cNvPr id="5" name="页脚占位符 4">
            <a:extLst>
              <a:ext uri="{FF2B5EF4-FFF2-40B4-BE49-F238E27FC236}">
                <a16:creationId xmlns:a16="http://schemas.microsoft.com/office/drawing/2014/main" id="{9DE6D862-80BC-9C50-9234-4D30BEBD0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E9E3D5-BD46-50A8-E328-5DF431ADC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777E5-9762-496B-9F38-E55F932AE267}" type="slidenum">
              <a:rPr lang="zh-CN" altLang="en-US" smtClean="0"/>
              <a:t>‹#›</a:t>
            </a:fld>
            <a:endParaRPr lang="zh-CN" altLang="en-US"/>
          </a:p>
        </p:txBody>
      </p:sp>
    </p:spTree>
    <p:extLst>
      <p:ext uri="{BB962C8B-B14F-4D97-AF65-F5344CB8AC3E}">
        <p14:creationId xmlns:p14="http://schemas.microsoft.com/office/powerpoint/2010/main" val="1805630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77A0CD7-F00E-FDBD-240B-F5460AC390C9}"/>
              </a:ext>
            </a:extLst>
          </p:cNvPr>
          <p:cNvPicPr>
            <a:picLocks noChangeAspect="1"/>
          </p:cNvPicPr>
          <p:nvPr/>
        </p:nvPicPr>
        <p:blipFill rotWithShape="1">
          <a:blip r:embed="rId3">
            <a:extLst>
              <a:ext uri="{28A0092B-C50C-407E-A947-70E740481C1C}">
                <a14:useLocalDpi xmlns:a14="http://schemas.microsoft.com/office/drawing/2010/main" val="0"/>
              </a:ext>
            </a:extLst>
          </a:blip>
          <a:srcRect r="20345"/>
          <a:stretch/>
        </p:blipFill>
        <p:spPr>
          <a:xfrm>
            <a:off x="3997960" y="0"/>
            <a:ext cx="8194040" cy="6858000"/>
          </a:xfrm>
          <a:prstGeom prst="rect">
            <a:avLst/>
          </a:prstGeom>
        </p:spPr>
      </p:pic>
      <p:sp>
        <p:nvSpPr>
          <p:cNvPr id="8" name="矩形 7">
            <a:extLst>
              <a:ext uri="{FF2B5EF4-FFF2-40B4-BE49-F238E27FC236}">
                <a16:creationId xmlns:a16="http://schemas.microsoft.com/office/drawing/2014/main" id="{E3E502BC-3094-131C-5925-F0E06E1D9555}"/>
              </a:ext>
            </a:extLst>
          </p:cNvPr>
          <p:cNvSpPr/>
          <p:nvPr/>
        </p:nvSpPr>
        <p:spPr>
          <a:xfrm>
            <a:off x="3997960" y="0"/>
            <a:ext cx="819404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5B8586B7-76BB-9868-AE29-F86310940751}"/>
              </a:ext>
            </a:extLst>
          </p:cNvPr>
          <p:cNvSpPr txBox="1">
            <a:spLocks/>
          </p:cNvSpPr>
          <p:nvPr/>
        </p:nvSpPr>
        <p:spPr>
          <a:xfrm>
            <a:off x="3209395" y="1932995"/>
            <a:ext cx="7101840" cy="3751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000" dirty="0">
                <a:solidFill>
                  <a:schemeClr val="bg1"/>
                </a:solidFill>
                <a:effectLst>
                  <a:outerShdw blurRad="38100" dist="38100" dir="2700000" algn="tl">
                    <a:srgbClr val="000000">
                      <a:alpha val="43137"/>
                    </a:srgbClr>
                  </a:outerShdw>
                </a:effectLst>
                <a:latin typeface="Novecento wide Bold" panose="00000805000000000000" pitchFamily="50" charset="0"/>
                <a:ea typeface="DFGGothic-UB" panose="020B0C00000000000000" pitchFamily="34" charset="-128"/>
              </a:rPr>
              <a:t>Best place of game trade</a:t>
            </a:r>
            <a:endParaRPr lang="zh-CN" altLang="en-US" sz="2000" dirty="0">
              <a:solidFill>
                <a:schemeClr val="bg1"/>
              </a:solidFill>
              <a:effectLst>
                <a:outerShdw blurRad="38100" dist="38100" dir="2700000" algn="tl">
                  <a:srgbClr val="000000">
                    <a:alpha val="43137"/>
                  </a:srgbClr>
                </a:outerShdw>
              </a:effectLst>
              <a:latin typeface="Novecento wide Bold" panose="00000805000000000000" pitchFamily="50" charset="0"/>
              <a:ea typeface="DFGGothic-UB" panose="020B0C00000000000000" pitchFamily="34" charset="-128"/>
            </a:endParaRPr>
          </a:p>
        </p:txBody>
      </p:sp>
      <p:pic>
        <p:nvPicPr>
          <p:cNvPr id="10" name="图形 9">
            <a:extLst>
              <a:ext uri="{FF2B5EF4-FFF2-40B4-BE49-F238E27FC236}">
                <a16:creationId xmlns:a16="http://schemas.microsoft.com/office/drawing/2014/main" id="{D7B459C3-7BAC-F33E-950F-F8763EBF1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270" y="5752617"/>
            <a:ext cx="815629" cy="799316"/>
          </a:xfrm>
          <a:prstGeom prst="rect">
            <a:avLst/>
          </a:prstGeom>
        </p:spPr>
      </p:pic>
      <p:cxnSp>
        <p:nvCxnSpPr>
          <p:cNvPr id="15" name="直接连接符 14">
            <a:extLst>
              <a:ext uri="{FF2B5EF4-FFF2-40B4-BE49-F238E27FC236}">
                <a16:creationId xmlns:a16="http://schemas.microsoft.com/office/drawing/2014/main" id="{124C5D6D-7549-1D68-9CA2-28DE941D4C1E}"/>
              </a:ext>
            </a:extLst>
          </p:cNvPr>
          <p:cNvCxnSpPr>
            <a:cxnSpLocks/>
          </p:cNvCxnSpPr>
          <p:nvPr/>
        </p:nvCxnSpPr>
        <p:spPr>
          <a:xfrm>
            <a:off x="1518285" y="5863590"/>
            <a:ext cx="0" cy="635003"/>
          </a:xfrm>
          <a:prstGeom prst="line">
            <a:avLst/>
          </a:prstGeom>
          <a:ln w="12700">
            <a:solidFill>
              <a:srgbClr val="2F302F"/>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0AF4335-81AB-49D9-3FCE-3FD702E23D46}"/>
              </a:ext>
            </a:extLst>
          </p:cNvPr>
          <p:cNvSpPr txBox="1"/>
          <p:nvPr/>
        </p:nvSpPr>
        <p:spPr>
          <a:xfrm>
            <a:off x="1652557" y="5813269"/>
            <a:ext cx="803938" cy="738664"/>
          </a:xfrm>
          <a:prstGeom prst="rect">
            <a:avLst/>
          </a:prstGeom>
          <a:noFill/>
        </p:spPr>
        <p:txBody>
          <a:bodyPr wrap="none" rtlCol="0">
            <a:spAutoFit/>
          </a:bodyPr>
          <a:lstStyle/>
          <a:p>
            <a:pPr algn="just"/>
            <a:r>
              <a:rPr lang="en-US" altLang="zh-CN" sz="1400" dirty="0">
                <a:latin typeface="Bebas Neue" panose="020B0606020202050201" pitchFamily="34" charset="0"/>
              </a:rPr>
              <a:t>L  I  n      L  i</a:t>
            </a:r>
          </a:p>
          <a:p>
            <a:pPr algn="just"/>
            <a:r>
              <a:rPr lang="en-US" altLang="zh-CN" sz="1400" dirty="0">
                <a:latin typeface="Bebas Neue" panose="020B0606020202050201" pitchFamily="34" charset="0"/>
              </a:rPr>
              <a:t>Y u    G  a  o</a:t>
            </a:r>
          </a:p>
          <a:p>
            <a:pPr algn="just"/>
            <a:r>
              <a:rPr lang="en-US" altLang="zh-CN" sz="1400" dirty="0">
                <a:latin typeface="Bebas Neue" panose="020B0606020202050201" pitchFamily="34" charset="0"/>
              </a:rPr>
              <a:t>Pan   Wang</a:t>
            </a:r>
            <a:endParaRPr lang="zh-CN" altLang="en-US" sz="1400" dirty="0">
              <a:latin typeface="Bebas Neue" panose="020B0606020202050201" pitchFamily="34" charset="0"/>
            </a:endParaRPr>
          </a:p>
        </p:txBody>
      </p:sp>
      <p:sp>
        <p:nvSpPr>
          <p:cNvPr id="24" name="标题 1">
            <a:extLst>
              <a:ext uri="{FF2B5EF4-FFF2-40B4-BE49-F238E27FC236}">
                <a16:creationId xmlns:a16="http://schemas.microsoft.com/office/drawing/2014/main" id="{68F3CDFF-D432-3C48-D100-B79583203184}"/>
              </a:ext>
            </a:extLst>
          </p:cNvPr>
          <p:cNvSpPr txBox="1">
            <a:spLocks/>
          </p:cNvSpPr>
          <p:nvPr/>
        </p:nvSpPr>
        <p:spPr>
          <a:xfrm>
            <a:off x="239415" y="865492"/>
            <a:ext cx="9144000" cy="1128713"/>
          </a:xfrm>
          <a:prstGeom prst="rect">
            <a:avLst/>
          </a:prstGeom>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8000" b="1" dirty="0">
                <a:ln>
                  <a:solidFill>
                    <a:srgbClr val="2F302F"/>
                  </a:solidFill>
                </a:ln>
                <a:noFill/>
                <a:latin typeface="Novecento wide Bold" panose="00000805000000000000" pitchFamily="50" charset="0"/>
                <a:ea typeface="DFGGothic-UB" panose="020B0C00000000000000" pitchFamily="34" charset="-128"/>
              </a:rPr>
              <a:t>Game</a:t>
            </a:r>
            <a:r>
              <a:rPr lang="en-US" altLang="zh-CN" sz="8000" b="1" dirty="0">
                <a:noFill/>
                <a:latin typeface="Novecento wide Bold" panose="00000805000000000000" pitchFamily="50" charset="0"/>
                <a:ea typeface="DFGGothic-UB" panose="020B0C00000000000000" pitchFamily="34" charset="-128"/>
              </a:rPr>
              <a:t> </a:t>
            </a:r>
            <a:r>
              <a:rPr lang="en-US" altLang="zh-CN" sz="8000" b="1" dirty="0">
                <a:ln>
                  <a:solidFill>
                    <a:schemeClr val="bg1"/>
                  </a:solidFill>
                </a:ln>
                <a:noFill/>
                <a:latin typeface="Novecento wide Bold" panose="00000805000000000000" pitchFamily="50" charset="0"/>
                <a:ea typeface="DFGGothic-UB" panose="020B0C00000000000000" pitchFamily="34" charset="-128"/>
              </a:rPr>
              <a:t>Station</a:t>
            </a:r>
            <a:endParaRPr lang="zh-CN" altLang="en-US" sz="8000" b="1" dirty="0">
              <a:ln>
                <a:solidFill>
                  <a:schemeClr val="bg1"/>
                </a:solidFill>
              </a:ln>
              <a:noFill/>
              <a:latin typeface="Novecento wide Bold" panose="00000805000000000000" pitchFamily="50" charset="0"/>
              <a:ea typeface="DFGGothic-UB" panose="020B0C00000000000000" pitchFamily="34" charset="-128"/>
            </a:endParaRPr>
          </a:p>
        </p:txBody>
      </p:sp>
      <p:sp>
        <p:nvSpPr>
          <p:cNvPr id="2" name="标题 1">
            <a:extLst>
              <a:ext uri="{FF2B5EF4-FFF2-40B4-BE49-F238E27FC236}">
                <a16:creationId xmlns:a16="http://schemas.microsoft.com/office/drawing/2014/main" id="{1615A81A-C9B1-B258-16EC-187C87F7FD9B}"/>
              </a:ext>
            </a:extLst>
          </p:cNvPr>
          <p:cNvSpPr>
            <a:spLocks noGrp="1"/>
          </p:cNvSpPr>
          <p:nvPr>
            <p:ph type="ctrTitle"/>
          </p:nvPr>
        </p:nvSpPr>
        <p:spPr>
          <a:xfrm>
            <a:off x="168295" y="804282"/>
            <a:ext cx="9144000" cy="1128713"/>
          </a:xfrm>
          <a:effectLst/>
        </p:spPr>
        <p:txBody>
          <a:bodyPr>
            <a:noAutofit/>
          </a:bodyPr>
          <a:lstStyle/>
          <a:p>
            <a:r>
              <a:rPr lang="en-US" altLang="zh-CN" sz="8000" b="1" dirty="0">
                <a:ln>
                  <a:solidFill>
                    <a:srgbClr val="2F302F"/>
                  </a:solidFill>
                </a:ln>
                <a:gradFill flip="none" rotWithShape="1">
                  <a:gsLst>
                    <a:gs pos="66000">
                      <a:schemeClr val="bg2">
                        <a:lumMod val="25000"/>
                      </a:schemeClr>
                    </a:gs>
                    <a:gs pos="2000">
                      <a:schemeClr val="tx1">
                        <a:lumMod val="95000"/>
                        <a:lumOff val="5000"/>
                      </a:schemeClr>
                    </a:gs>
                    <a:gs pos="100000">
                      <a:schemeClr val="tx1">
                        <a:lumMod val="50000"/>
                        <a:lumOff val="50000"/>
                      </a:schemeClr>
                    </a:gs>
                  </a:gsLst>
                  <a:path path="circle">
                    <a:fillToRect l="100000" t="100000"/>
                  </a:path>
                  <a:tileRect r="-100000" b="-100000"/>
                </a:gradFill>
                <a:latin typeface="Novecento wide Bold" panose="00000805000000000000" pitchFamily="50" charset="0"/>
                <a:ea typeface="DFGGothic-UB" panose="020B0C00000000000000" pitchFamily="34" charset="-128"/>
              </a:rPr>
              <a:t>Game</a:t>
            </a:r>
            <a:r>
              <a:rPr lang="en-US" altLang="zh-CN" sz="8000" b="1" dirty="0">
                <a:latin typeface="Novecento wide Bold" panose="00000805000000000000" pitchFamily="50" charset="0"/>
                <a:ea typeface="DFGGothic-UB" panose="020B0C00000000000000" pitchFamily="34" charset="-128"/>
              </a:rPr>
              <a:t> </a:t>
            </a:r>
            <a:r>
              <a:rPr lang="en-US" altLang="zh-CN" sz="8000" b="1" dirty="0">
                <a:solidFill>
                  <a:schemeClr val="bg1"/>
                </a:solidFill>
                <a:latin typeface="Novecento wide Bold" panose="00000805000000000000" pitchFamily="50" charset="0"/>
                <a:ea typeface="DFGGothic-UB" panose="020B0C00000000000000" pitchFamily="34" charset="-128"/>
              </a:rPr>
              <a:t>Station</a:t>
            </a:r>
            <a:endParaRPr lang="zh-CN" altLang="en-US" sz="8000" b="1" dirty="0">
              <a:solidFill>
                <a:schemeClr val="bg1"/>
              </a:solidFill>
              <a:latin typeface="Novecento wide Bold" panose="00000805000000000000" pitchFamily="50" charset="0"/>
              <a:ea typeface="DFGGothic-UB" panose="020B0C00000000000000" pitchFamily="34" charset="-128"/>
            </a:endParaRPr>
          </a:p>
        </p:txBody>
      </p:sp>
      <p:sp>
        <p:nvSpPr>
          <p:cNvPr id="13" name="标题 1">
            <a:extLst>
              <a:ext uri="{FF2B5EF4-FFF2-40B4-BE49-F238E27FC236}">
                <a16:creationId xmlns:a16="http://schemas.microsoft.com/office/drawing/2014/main" id="{783A4A5F-B6CB-B99F-4222-9488768D76E7}"/>
              </a:ext>
            </a:extLst>
          </p:cNvPr>
          <p:cNvSpPr txBox="1">
            <a:spLocks/>
          </p:cNvSpPr>
          <p:nvPr/>
        </p:nvSpPr>
        <p:spPr>
          <a:xfrm>
            <a:off x="14217322" y="235517"/>
            <a:ext cx="3466445" cy="629975"/>
          </a:xfrm>
          <a:prstGeom prst="rect">
            <a:avLst/>
          </a:prstGeom>
          <a:noFill/>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ln>
                  <a:solidFill>
                    <a:srgbClr val="2F302F"/>
                  </a:solidFill>
                </a:ln>
                <a:latin typeface="Novecento wide Bold" panose="00000805000000000000" pitchFamily="50" charset="0"/>
                <a:ea typeface="DFGGothic-UB" panose="020B0C00000000000000" pitchFamily="34" charset="-128"/>
              </a:rPr>
              <a:t>Content</a:t>
            </a:r>
            <a:r>
              <a:rPr lang="en-US" altLang="zh-CN" sz="4000" b="1" dirty="0">
                <a:ln>
                  <a:solidFill>
                    <a:srgbClr val="2F302F"/>
                  </a:solidFill>
                </a:ln>
                <a:gradFill flip="none" rotWithShape="1">
                  <a:gsLst>
                    <a:gs pos="66000">
                      <a:schemeClr val="bg2">
                        <a:lumMod val="25000"/>
                      </a:schemeClr>
                    </a:gs>
                    <a:gs pos="2000">
                      <a:schemeClr val="tx1">
                        <a:lumMod val="95000"/>
                        <a:lumOff val="5000"/>
                      </a:schemeClr>
                    </a:gs>
                    <a:gs pos="100000">
                      <a:schemeClr val="tx1">
                        <a:lumMod val="50000"/>
                        <a:lumOff val="50000"/>
                      </a:schemeClr>
                    </a:gs>
                  </a:gsLst>
                  <a:path path="circle">
                    <a:fillToRect l="100000" t="100000"/>
                  </a:path>
                  <a:tileRect r="-100000" b="-100000"/>
                </a:gradFill>
                <a:latin typeface="Novecento wide Bold" panose="00000805000000000000" pitchFamily="50" charset="0"/>
                <a:ea typeface="DFGGothic-UB" panose="020B0C00000000000000" pitchFamily="34" charset="-128"/>
              </a:rPr>
              <a:t> /</a:t>
            </a:r>
            <a:endParaRPr lang="zh-CN" altLang="en-US" sz="4000" b="1" dirty="0">
              <a:solidFill>
                <a:schemeClr val="bg1"/>
              </a:solidFill>
              <a:latin typeface="Novecento wide Bold" panose="00000805000000000000" pitchFamily="50" charset="0"/>
              <a:ea typeface="DFGGothic-UB" panose="020B0C00000000000000" pitchFamily="34" charset="-128"/>
            </a:endParaRPr>
          </a:p>
        </p:txBody>
      </p:sp>
      <p:sp>
        <p:nvSpPr>
          <p:cNvPr id="14" name="文本框 13">
            <a:extLst>
              <a:ext uri="{FF2B5EF4-FFF2-40B4-BE49-F238E27FC236}">
                <a16:creationId xmlns:a16="http://schemas.microsoft.com/office/drawing/2014/main" id="{46081665-A0F4-639E-77A8-AB6CA51305DD}"/>
              </a:ext>
            </a:extLst>
          </p:cNvPr>
          <p:cNvSpPr txBox="1"/>
          <p:nvPr/>
        </p:nvSpPr>
        <p:spPr>
          <a:xfrm>
            <a:off x="13193047" y="3065429"/>
            <a:ext cx="4280404" cy="4031873"/>
          </a:xfrm>
          <a:prstGeom prst="rect">
            <a:avLst/>
          </a:prstGeom>
          <a:noFill/>
        </p:spPr>
        <p:txBody>
          <a:bodyPr wrap="square">
            <a:spAutoFit/>
          </a:bodyPr>
          <a:lstStyle/>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INTRODUCTION 00</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ARCHITECTURE 01</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Tech stack 02</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Data model 03</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Demo 04</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Reflection 05</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The next step 06</a:t>
            </a:r>
          </a:p>
          <a:p>
            <a:pPr algn="r"/>
            <a:endParaRPr lang="zh-CN" altLang="en-US" sz="3200" dirty="0">
              <a:ln>
                <a:solidFill>
                  <a:schemeClr val="tx1"/>
                </a:solidFill>
              </a:ln>
              <a:noFill/>
            </a:endParaRPr>
          </a:p>
        </p:txBody>
      </p:sp>
    </p:spTree>
    <p:extLst>
      <p:ext uri="{BB962C8B-B14F-4D97-AF65-F5344CB8AC3E}">
        <p14:creationId xmlns:p14="http://schemas.microsoft.com/office/powerpoint/2010/main" val="1261904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828D61-2F2D-800A-50F9-B027B996D2D0}"/>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4" name="TextBox 13">
            <a:extLst>
              <a:ext uri="{FF2B5EF4-FFF2-40B4-BE49-F238E27FC236}">
                <a16:creationId xmlns:a16="http://schemas.microsoft.com/office/drawing/2014/main" id="{870C4598-9D3E-1060-CEC0-79C8427E31CD}"/>
              </a:ext>
            </a:extLst>
          </p:cNvPr>
          <p:cNvSpPr txBox="1"/>
          <p:nvPr/>
        </p:nvSpPr>
        <p:spPr>
          <a:xfrm>
            <a:off x="5311864" y="422881"/>
            <a:ext cx="51361" cy="217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lnSpc>
                <a:spcPct val="90000"/>
              </a:lnSpc>
            </a:pPr>
            <a:endParaRPr lang="en-US" sz="1200" dirty="0">
              <a:solidFill>
                <a:schemeClr val="bg1"/>
              </a:solidFill>
              <a:latin typeface="Canela Text Regular"/>
              <a:ea typeface="Canela Text Regular"/>
              <a:cs typeface="Canela Text Regular"/>
              <a:sym typeface="Canela Text Regular"/>
            </a:endParaRPr>
          </a:p>
        </p:txBody>
      </p:sp>
      <p:sp>
        <p:nvSpPr>
          <p:cNvPr id="12" name="文本框 11">
            <a:extLst>
              <a:ext uri="{FF2B5EF4-FFF2-40B4-BE49-F238E27FC236}">
                <a16:creationId xmlns:a16="http://schemas.microsoft.com/office/drawing/2014/main" id="{82F756A9-4235-6B4D-6BF5-A82F301EBF82}"/>
              </a:ext>
            </a:extLst>
          </p:cNvPr>
          <p:cNvSpPr txBox="1"/>
          <p:nvPr/>
        </p:nvSpPr>
        <p:spPr>
          <a:xfrm>
            <a:off x="197394" y="179062"/>
            <a:ext cx="3677920" cy="707886"/>
          </a:xfrm>
          <a:prstGeom prst="rect">
            <a:avLst/>
          </a:prstGeom>
          <a:noFill/>
        </p:spPr>
        <p:txBody>
          <a:bodyPr wrap="square">
            <a:spAutoFit/>
          </a:bodyPr>
          <a:lstStyle/>
          <a:p>
            <a:r>
              <a:rPr lang="en-US" altLang="zh-CN" sz="4000" b="1" dirty="0">
                <a:ln>
                  <a:solidFill>
                    <a:schemeClr val="bg1"/>
                  </a:solidFill>
                </a:ln>
                <a:noFill/>
                <a:latin typeface="Novecento wide Bold" panose="00000805000000000000" pitchFamily="50" charset="0"/>
                <a:ea typeface="DFGGothic-UB" panose="020B0C00000000000000" pitchFamily="34" charset="-128"/>
              </a:rPr>
              <a:t>REFLECTION</a:t>
            </a:r>
            <a:endParaRPr lang="zh-CN" altLang="en-US" sz="4000" dirty="0">
              <a:ln>
                <a:solidFill>
                  <a:schemeClr val="bg1"/>
                </a:solidFill>
              </a:ln>
              <a:noFill/>
            </a:endParaRPr>
          </a:p>
        </p:txBody>
      </p:sp>
      <p:sp>
        <p:nvSpPr>
          <p:cNvPr id="13" name="文本框 12">
            <a:extLst>
              <a:ext uri="{FF2B5EF4-FFF2-40B4-BE49-F238E27FC236}">
                <a16:creationId xmlns:a16="http://schemas.microsoft.com/office/drawing/2014/main" id="{5E3363E6-5AAB-8A6F-186C-5535BF0B0942}"/>
              </a:ext>
            </a:extLst>
          </p:cNvPr>
          <p:cNvSpPr txBox="1"/>
          <p:nvPr/>
        </p:nvSpPr>
        <p:spPr>
          <a:xfrm>
            <a:off x="421720" y="452557"/>
            <a:ext cx="11572886"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#PROUDEST FEATURES – multi images display </a:t>
            </a:r>
            <a:endParaRPr lang="zh-CN" altLang="en-US" sz="3200" dirty="0">
              <a:ln>
                <a:solidFill>
                  <a:schemeClr val="bg1"/>
                </a:solidFill>
              </a:ln>
              <a:solidFill>
                <a:schemeClr val="bg1"/>
              </a:solidFill>
            </a:endParaRPr>
          </a:p>
        </p:txBody>
      </p:sp>
      <p:sp>
        <p:nvSpPr>
          <p:cNvPr id="17" name="文本框 16">
            <a:extLst>
              <a:ext uri="{FF2B5EF4-FFF2-40B4-BE49-F238E27FC236}">
                <a16:creationId xmlns:a16="http://schemas.microsoft.com/office/drawing/2014/main" id="{9EDD607E-9352-1C8B-30A7-15F359A1DFD4}"/>
              </a:ext>
            </a:extLst>
          </p:cNvPr>
          <p:cNvSpPr txBox="1"/>
          <p:nvPr/>
        </p:nvSpPr>
        <p:spPr>
          <a:xfrm>
            <a:off x="464840" y="1887895"/>
            <a:ext cx="4777920" cy="3693319"/>
          </a:xfrm>
          <a:prstGeom prst="rect">
            <a:avLst/>
          </a:prstGeom>
          <a:noFill/>
        </p:spPr>
        <p:txBody>
          <a:bodyPr wrap="square">
            <a:spAutoFit/>
          </a:bodyPr>
          <a:lstStyle/>
          <a:p>
            <a:r>
              <a:rPr lang="zh-CN" altLang="en-US" dirty="0">
                <a:solidFill>
                  <a:schemeClr val="bg1"/>
                </a:solidFill>
              </a:rPr>
              <a:t>Because a game can have multiple images. A Carousel component is used to help users to navigate between images.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Each Picture Item has multiple images, including a blurred background in the behind and a clear image in the front. We used display: relative and display: absolute to put images on top of another.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When the MARK SOLD button is clicked, a SOLD OUT watermark will show on the front of each Picture Item.</a:t>
            </a:r>
          </a:p>
        </p:txBody>
      </p:sp>
      <p:pic>
        <p:nvPicPr>
          <p:cNvPr id="4" name="Picture 3" descr="Graphical user interface&#10;&#10;Description automatically generated">
            <a:extLst>
              <a:ext uri="{FF2B5EF4-FFF2-40B4-BE49-F238E27FC236}">
                <a16:creationId xmlns:a16="http://schemas.microsoft.com/office/drawing/2014/main" id="{43B605D5-AABD-C6B6-135A-023145326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610" y="2047240"/>
            <a:ext cx="5327650" cy="3004834"/>
          </a:xfrm>
          <a:prstGeom prst="rect">
            <a:avLst/>
          </a:prstGeom>
        </p:spPr>
      </p:pic>
    </p:spTree>
    <p:extLst>
      <p:ext uri="{BB962C8B-B14F-4D97-AF65-F5344CB8AC3E}">
        <p14:creationId xmlns:p14="http://schemas.microsoft.com/office/powerpoint/2010/main" val="227074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828D61-2F2D-800A-50F9-B027B996D2D0}"/>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4" name="TextBox 13">
            <a:extLst>
              <a:ext uri="{FF2B5EF4-FFF2-40B4-BE49-F238E27FC236}">
                <a16:creationId xmlns:a16="http://schemas.microsoft.com/office/drawing/2014/main" id="{870C4598-9D3E-1060-CEC0-79C8427E31CD}"/>
              </a:ext>
            </a:extLst>
          </p:cNvPr>
          <p:cNvSpPr txBox="1"/>
          <p:nvPr/>
        </p:nvSpPr>
        <p:spPr>
          <a:xfrm>
            <a:off x="5311864" y="422881"/>
            <a:ext cx="51361" cy="217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lnSpc>
                <a:spcPct val="90000"/>
              </a:lnSpc>
            </a:pPr>
            <a:endParaRPr lang="en-US" sz="1200" dirty="0">
              <a:solidFill>
                <a:schemeClr val="bg1"/>
              </a:solidFill>
              <a:latin typeface="Canela Text Regular"/>
              <a:ea typeface="Canela Text Regular"/>
              <a:cs typeface="Canela Text Regular"/>
              <a:sym typeface="Canela Text Regular"/>
            </a:endParaRPr>
          </a:p>
        </p:txBody>
      </p:sp>
      <p:sp>
        <p:nvSpPr>
          <p:cNvPr id="12" name="文本框 11">
            <a:extLst>
              <a:ext uri="{FF2B5EF4-FFF2-40B4-BE49-F238E27FC236}">
                <a16:creationId xmlns:a16="http://schemas.microsoft.com/office/drawing/2014/main" id="{82F756A9-4235-6B4D-6BF5-A82F301EBF82}"/>
              </a:ext>
            </a:extLst>
          </p:cNvPr>
          <p:cNvSpPr txBox="1"/>
          <p:nvPr/>
        </p:nvSpPr>
        <p:spPr>
          <a:xfrm>
            <a:off x="197394" y="179062"/>
            <a:ext cx="3677920" cy="707886"/>
          </a:xfrm>
          <a:prstGeom prst="rect">
            <a:avLst/>
          </a:prstGeom>
          <a:noFill/>
        </p:spPr>
        <p:txBody>
          <a:bodyPr wrap="square">
            <a:spAutoFit/>
          </a:bodyPr>
          <a:lstStyle/>
          <a:p>
            <a:r>
              <a:rPr lang="en-US" altLang="zh-CN" sz="4000" b="1" dirty="0">
                <a:ln>
                  <a:solidFill>
                    <a:schemeClr val="bg1"/>
                  </a:solidFill>
                </a:ln>
                <a:noFill/>
                <a:latin typeface="Novecento wide Bold" panose="00000805000000000000" pitchFamily="50" charset="0"/>
                <a:ea typeface="DFGGothic-UB" panose="020B0C00000000000000" pitchFamily="34" charset="-128"/>
              </a:rPr>
              <a:t>REFLECTION</a:t>
            </a:r>
            <a:endParaRPr lang="zh-CN" altLang="en-US" sz="4000" dirty="0">
              <a:ln>
                <a:solidFill>
                  <a:schemeClr val="bg1"/>
                </a:solidFill>
              </a:ln>
              <a:noFill/>
            </a:endParaRPr>
          </a:p>
        </p:txBody>
      </p:sp>
      <p:sp>
        <p:nvSpPr>
          <p:cNvPr id="13" name="文本框 12">
            <a:extLst>
              <a:ext uri="{FF2B5EF4-FFF2-40B4-BE49-F238E27FC236}">
                <a16:creationId xmlns:a16="http://schemas.microsoft.com/office/drawing/2014/main" id="{5E3363E6-5AAB-8A6F-186C-5535BF0B0942}"/>
              </a:ext>
            </a:extLst>
          </p:cNvPr>
          <p:cNvSpPr txBox="1"/>
          <p:nvPr/>
        </p:nvSpPr>
        <p:spPr>
          <a:xfrm>
            <a:off x="421720" y="452557"/>
            <a:ext cx="11572886"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#PROUDEST FEATURES – FILTERS</a:t>
            </a:r>
            <a:endParaRPr lang="zh-CN" altLang="en-US" sz="3200" dirty="0">
              <a:ln>
                <a:solidFill>
                  <a:schemeClr val="bg1"/>
                </a:solidFill>
              </a:ln>
              <a:solidFill>
                <a:schemeClr val="bg1"/>
              </a:solidFill>
            </a:endParaRPr>
          </a:p>
        </p:txBody>
      </p:sp>
      <p:sp>
        <p:nvSpPr>
          <p:cNvPr id="17" name="文本框 16">
            <a:extLst>
              <a:ext uri="{FF2B5EF4-FFF2-40B4-BE49-F238E27FC236}">
                <a16:creationId xmlns:a16="http://schemas.microsoft.com/office/drawing/2014/main" id="{9EDD607E-9352-1C8B-30A7-15F359A1DFD4}"/>
              </a:ext>
            </a:extLst>
          </p:cNvPr>
          <p:cNvSpPr txBox="1"/>
          <p:nvPr/>
        </p:nvSpPr>
        <p:spPr>
          <a:xfrm>
            <a:off x="464840" y="1887895"/>
            <a:ext cx="4777920" cy="3139321"/>
          </a:xfrm>
          <a:prstGeom prst="rect">
            <a:avLst/>
          </a:prstGeom>
          <a:noFill/>
        </p:spPr>
        <p:txBody>
          <a:bodyPr wrap="square">
            <a:spAutoFit/>
          </a:bodyPr>
          <a:lstStyle/>
          <a:p>
            <a:r>
              <a:rPr lang="en-US" altLang="zh-CN" dirty="0">
                <a:solidFill>
                  <a:schemeClr val="bg1"/>
                </a:solidFill>
              </a:rPr>
              <a:t>Our filters are multi-functional and accurate. We can not only search games with keywords, but also add more conditions to make the search results more accurate.  </a:t>
            </a:r>
          </a:p>
          <a:p>
            <a:endParaRPr lang="en-US" altLang="zh-CN" dirty="0">
              <a:solidFill>
                <a:schemeClr val="bg1"/>
              </a:solidFill>
            </a:endParaRPr>
          </a:p>
          <a:p>
            <a:r>
              <a:rPr lang="en-US" altLang="zh-CN" dirty="0">
                <a:solidFill>
                  <a:schemeClr val="bg1"/>
                </a:solidFill>
              </a:rPr>
              <a:t>The filters have different styles depending on the width of the device. For desktops, their width accounts for one quarter. For mobile devices, their width is full-screen. To realize this, we used Grid from Material-UI</a:t>
            </a:r>
          </a:p>
          <a:p>
            <a:endParaRPr lang="zh-CN" altLang="en-US" dirty="0">
              <a:solidFill>
                <a:schemeClr val="bg1"/>
              </a:solidFill>
            </a:endParaRPr>
          </a:p>
        </p:txBody>
      </p:sp>
      <p:pic>
        <p:nvPicPr>
          <p:cNvPr id="9" name="Picture 3" descr="Graphical user interface&#10;&#10;Description automatically generated with medium confidence">
            <a:extLst>
              <a:ext uri="{FF2B5EF4-FFF2-40B4-BE49-F238E27FC236}">
                <a16:creationId xmlns:a16="http://schemas.microsoft.com/office/drawing/2014/main" id="{E38DF631-659E-4CCB-6ED1-DC6A6559B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24" y="4841569"/>
            <a:ext cx="4421186" cy="938745"/>
          </a:xfrm>
          <a:prstGeom prst="rect">
            <a:avLst/>
          </a:prstGeom>
        </p:spPr>
      </p:pic>
      <p:pic>
        <p:nvPicPr>
          <p:cNvPr id="3" name="Picture 2" descr="Graphical user interface, application, website&#10;&#10;Description automatically generated">
            <a:extLst>
              <a:ext uri="{FF2B5EF4-FFF2-40B4-BE49-F238E27FC236}">
                <a16:creationId xmlns:a16="http://schemas.microsoft.com/office/drawing/2014/main" id="{6AD4FD66-3354-B7C1-861C-2BFB6991C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231" y="1876607"/>
            <a:ext cx="6292048" cy="3863340"/>
          </a:xfrm>
          <a:prstGeom prst="rect">
            <a:avLst/>
          </a:prstGeom>
        </p:spPr>
      </p:pic>
    </p:spTree>
    <p:extLst>
      <p:ext uri="{BB962C8B-B14F-4D97-AF65-F5344CB8AC3E}">
        <p14:creationId xmlns:p14="http://schemas.microsoft.com/office/powerpoint/2010/main" val="153170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828D61-2F2D-800A-50F9-B027B996D2D0}"/>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4" name="TextBox 13">
            <a:extLst>
              <a:ext uri="{FF2B5EF4-FFF2-40B4-BE49-F238E27FC236}">
                <a16:creationId xmlns:a16="http://schemas.microsoft.com/office/drawing/2014/main" id="{870C4598-9D3E-1060-CEC0-79C8427E31CD}"/>
              </a:ext>
            </a:extLst>
          </p:cNvPr>
          <p:cNvSpPr txBox="1"/>
          <p:nvPr/>
        </p:nvSpPr>
        <p:spPr>
          <a:xfrm>
            <a:off x="5311864" y="422881"/>
            <a:ext cx="51361" cy="217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lnSpc>
                <a:spcPct val="90000"/>
              </a:lnSpc>
            </a:pPr>
            <a:endParaRPr lang="en-US" sz="1200" dirty="0">
              <a:solidFill>
                <a:schemeClr val="bg1"/>
              </a:solidFill>
              <a:latin typeface="Canela Text Regular"/>
              <a:ea typeface="Canela Text Regular"/>
              <a:cs typeface="Canela Text Regular"/>
              <a:sym typeface="Canela Text Regular"/>
            </a:endParaRPr>
          </a:p>
        </p:txBody>
      </p:sp>
      <p:sp>
        <p:nvSpPr>
          <p:cNvPr id="12" name="文本框 11">
            <a:extLst>
              <a:ext uri="{FF2B5EF4-FFF2-40B4-BE49-F238E27FC236}">
                <a16:creationId xmlns:a16="http://schemas.microsoft.com/office/drawing/2014/main" id="{82F756A9-4235-6B4D-6BF5-A82F301EBF82}"/>
              </a:ext>
            </a:extLst>
          </p:cNvPr>
          <p:cNvSpPr txBox="1"/>
          <p:nvPr/>
        </p:nvSpPr>
        <p:spPr>
          <a:xfrm>
            <a:off x="197394" y="179062"/>
            <a:ext cx="3677920" cy="707886"/>
          </a:xfrm>
          <a:prstGeom prst="rect">
            <a:avLst/>
          </a:prstGeom>
          <a:noFill/>
        </p:spPr>
        <p:txBody>
          <a:bodyPr wrap="square">
            <a:spAutoFit/>
          </a:bodyPr>
          <a:lstStyle/>
          <a:p>
            <a:r>
              <a:rPr lang="en-US" altLang="zh-CN" sz="4000" b="1" dirty="0">
                <a:ln>
                  <a:solidFill>
                    <a:schemeClr val="bg1"/>
                  </a:solidFill>
                </a:ln>
                <a:noFill/>
                <a:latin typeface="Novecento wide Bold" panose="00000805000000000000" pitchFamily="50" charset="0"/>
                <a:ea typeface="DFGGothic-UB" panose="020B0C00000000000000" pitchFamily="34" charset="-128"/>
              </a:rPr>
              <a:t>REFLECTION</a:t>
            </a:r>
            <a:endParaRPr lang="zh-CN" altLang="en-US" sz="4000" dirty="0">
              <a:ln>
                <a:solidFill>
                  <a:schemeClr val="bg1"/>
                </a:solidFill>
              </a:ln>
              <a:noFill/>
            </a:endParaRPr>
          </a:p>
        </p:txBody>
      </p:sp>
      <p:sp>
        <p:nvSpPr>
          <p:cNvPr id="13" name="文本框 12">
            <a:extLst>
              <a:ext uri="{FF2B5EF4-FFF2-40B4-BE49-F238E27FC236}">
                <a16:creationId xmlns:a16="http://schemas.microsoft.com/office/drawing/2014/main" id="{5E3363E6-5AAB-8A6F-186C-5535BF0B0942}"/>
              </a:ext>
            </a:extLst>
          </p:cNvPr>
          <p:cNvSpPr txBox="1"/>
          <p:nvPr/>
        </p:nvSpPr>
        <p:spPr>
          <a:xfrm>
            <a:off x="421720" y="452557"/>
            <a:ext cx="11572886"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#MOST CHALLENGING</a:t>
            </a:r>
            <a:endParaRPr lang="zh-CN" altLang="en-US" sz="3200" dirty="0">
              <a:ln>
                <a:solidFill>
                  <a:schemeClr val="bg1"/>
                </a:solidFill>
              </a:ln>
              <a:solidFill>
                <a:schemeClr val="bg1"/>
              </a:solidFill>
            </a:endParaRPr>
          </a:p>
        </p:txBody>
      </p:sp>
      <p:sp>
        <p:nvSpPr>
          <p:cNvPr id="17" name="文本框 16">
            <a:extLst>
              <a:ext uri="{FF2B5EF4-FFF2-40B4-BE49-F238E27FC236}">
                <a16:creationId xmlns:a16="http://schemas.microsoft.com/office/drawing/2014/main" id="{9EDD607E-9352-1C8B-30A7-15F359A1DFD4}"/>
              </a:ext>
            </a:extLst>
          </p:cNvPr>
          <p:cNvSpPr txBox="1"/>
          <p:nvPr/>
        </p:nvSpPr>
        <p:spPr>
          <a:xfrm>
            <a:off x="515640" y="1610316"/>
            <a:ext cx="6068040" cy="4524315"/>
          </a:xfrm>
          <a:prstGeom prst="rect">
            <a:avLst/>
          </a:prstGeom>
          <a:noFill/>
        </p:spPr>
        <p:txBody>
          <a:bodyPr wrap="square">
            <a:spAutoFit/>
          </a:bodyPr>
          <a:lstStyle/>
          <a:p>
            <a:r>
              <a:rPr lang="en-US" altLang="zh-CN" dirty="0">
                <a:solidFill>
                  <a:schemeClr val="bg1"/>
                </a:solidFill>
                <a:latin typeface="Bahnschrift Light" panose="020B0502040204020203" pitchFamily="34" charset="0"/>
                <a:ea typeface="字魂58号-创中黑" panose="00000500000000000000" pitchFamily="2" charset="-122"/>
              </a:rPr>
              <a:t>When posting a game, we allow users to upload at least one image, and at most 3 images  </a:t>
            </a:r>
          </a:p>
          <a:p>
            <a:endParaRPr lang="en-US" altLang="zh-CN"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chemeClr val="bg1"/>
                </a:solidFill>
                <a:latin typeface="Bahnschrift Light" panose="020B0502040204020203" pitchFamily="34" charset="0"/>
                <a:ea typeface="字魂58号-创中黑" panose="00000500000000000000" pitchFamily="2" charset="-122"/>
              </a:rPr>
              <a:t>1st step: Find a 3rd party platform to manage images. We chose </a:t>
            </a:r>
            <a:r>
              <a:rPr lang="en-US" altLang="zh-CN" dirty="0" err="1">
                <a:solidFill>
                  <a:schemeClr val="bg1"/>
                </a:solidFill>
                <a:latin typeface="Bahnschrift Light" panose="020B0502040204020203" pitchFamily="34" charset="0"/>
                <a:ea typeface="字魂58号-创中黑" panose="00000500000000000000" pitchFamily="2" charset="-122"/>
              </a:rPr>
              <a:t>Cloudinary</a:t>
            </a:r>
            <a:r>
              <a:rPr lang="en-US" altLang="zh-CN" dirty="0">
                <a:solidFill>
                  <a:schemeClr val="bg1"/>
                </a:solidFill>
                <a:latin typeface="Bahnschrift Light" panose="020B0502040204020203" pitchFamily="34" charset="0"/>
                <a:ea typeface="字魂58号-创中黑" panose="00000500000000000000" pitchFamily="2" charset="-122"/>
              </a:rPr>
              <a:t> API to upload an image from the front-end, and it will store the image and return the image’s </a:t>
            </a:r>
            <a:r>
              <a:rPr lang="en-US" altLang="zh-CN" dirty="0" err="1">
                <a:solidFill>
                  <a:schemeClr val="bg1"/>
                </a:solidFill>
                <a:latin typeface="Bahnschrift Light" panose="020B0502040204020203" pitchFamily="34" charset="0"/>
                <a:ea typeface="字魂58号-创中黑" panose="00000500000000000000" pitchFamily="2" charset="-122"/>
              </a:rPr>
              <a:t>url</a:t>
            </a:r>
            <a:r>
              <a:rPr lang="en-US" altLang="zh-CN" dirty="0">
                <a:solidFill>
                  <a:schemeClr val="bg1"/>
                </a:solidFill>
                <a:latin typeface="Bahnschrift Light" panose="020B0502040204020203" pitchFamily="34" charset="0"/>
                <a:ea typeface="字魂58号-创中黑" panose="00000500000000000000" pitchFamily="2" charset="-122"/>
              </a:rPr>
              <a:t>. So that we can store the </a:t>
            </a:r>
            <a:r>
              <a:rPr lang="en-US" altLang="zh-CN" dirty="0" err="1">
                <a:solidFill>
                  <a:schemeClr val="bg1"/>
                </a:solidFill>
                <a:latin typeface="Bahnschrift Light" panose="020B0502040204020203" pitchFamily="34" charset="0"/>
                <a:ea typeface="字魂58号-创中黑" panose="00000500000000000000" pitchFamily="2" charset="-122"/>
              </a:rPr>
              <a:t>url</a:t>
            </a:r>
            <a:r>
              <a:rPr lang="en-US" altLang="zh-CN" dirty="0">
                <a:solidFill>
                  <a:schemeClr val="bg1"/>
                </a:solidFill>
                <a:latin typeface="Bahnschrift Light" panose="020B0502040204020203" pitchFamily="34" charset="0"/>
                <a:ea typeface="字魂58号-创中黑" panose="00000500000000000000" pitchFamily="2" charset="-122"/>
              </a:rPr>
              <a:t> in our database and display the image with that.  </a:t>
            </a:r>
          </a:p>
          <a:p>
            <a:endParaRPr lang="en-US" altLang="zh-CN"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chemeClr val="bg1"/>
                </a:solidFill>
                <a:latin typeface="Bahnschrift Light" panose="020B0502040204020203" pitchFamily="34" charset="0"/>
                <a:ea typeface="字魂58号-创中黑" panose="00000500000000000000" pitchFamily="2" charset="-122"/>
              </a:rPr>
              <a:t>2nd step: Enable to upload and change an image. We used Input and </a:t>
            </a:r>
            <a:r>
              <a:rPr lang="en-US" altLang="zh-CN" dirty="0" err="1">
                <a:solidFill>
                  <a:schemeClr val="bg1"/>
                </a:solidFill>
                <a:latin typeface="Bahnschrift Light" panose="020B0502040204020203" pitchFamily="34" charset="0"/>
                <a:ea typeface="字魂58号-创中黑" panose="00000500000000000000" pitchFamily="2" charset="-122"/>
              </a:rPr>
              <a:t>IconButton</a:t>
            </a:r>
            <a:r>
              <a:rPr lang="en-US" altLang="zh-CN" dirty="0">
                <a:solidFill>
                  <a:schemeClr val="bg1"/>
                </a:solidFill>
                <a:latin typeface="Bahnschrift Light" panose="020B0502040204020203" pitchFamily="34" charset="0"/>
                <a:ea typeface="字魂58号-创中黑" panose="00000500000000000000" pitchFamily="2" charset="-122"/>
              </a:rPr>
              <a:t> from Material UI. The UI interaction is simple, the user just needs to click the icon button to upload. When the image is successfully uploaded, the image the user uploaded will be shown instead of the camera icon. Also, the image can be changed if click the button again.</a:t>
            </a:r>
            <a:endParaRPr lang="zh-CN" altLang="en-US" dirty="0">
              <a:solidFill>
                <a:schemeClr val="bg1"/>
              </a:solidFill>
              <a:latin typeface="Bahnschrift Light" panose="020B0502040204020203" pitchFamily="34" charset="0"/>
              <a:ea typeface="字魂58号-创中黑" panose="00000500000000000000" pitchFamily="2" charset="-122"/>
            </a:endParaRPr>
          </a:p>
        </p:txBody>
      </p:sp>
      <p:pic>
        <p:nvPicPr>
          <p:cNvPr id="3" name="Picture 2" descr="Graphical user interface&#10;&#10;Description automatically generated">
            <a:extLst>
              <a:ext uri="{FF2B5EF4-FFF2-40B4-BE49-F238E27FC236}">
                <a16:creationId xmlns:a16="http://schemas.microsoft.com/office/drawing/2014/main" id="{B901DB17-F357-2D52-BBD0-AFB6A1617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690" y="1078438"/>
            <a:ext cx="2844800" cy="5016500"/>
          </a:xfrm>
          <a:prstGeom prst="rect">
            <a:avLst/>
          </a:prstGeom>
        </p:spPr>
      </p:pic>
    </p:spTree>
    <p:extLst>
      <p:ext uri="{BB962C8B-B14F-4D97-AF65-F5344CB8AC3E}">
        <p14:creationId xmlns:p14="http://schemas.microsoft.com/office/powerpoint/2010/main" val="349334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828D61-2F2D-800A-50F9-B027B996D2D0}"/>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4" name="TextBox 13">
            <a:extLst>
              <a:ext uri="{FF2B5EF4-FFF2-40B4-BE49-F238E27FC236}">
                <a16:creationId xmlns:a16="http://schemas.microsoft.com/office/drawing/2014/main" id="{870C4598-9D3E-1060-CEC0-79C8427E31CD}"/>
              </a:ext>
            </a:extLst>
          </p:cNvPr>
          <p:cNvSpPr txBox="1"/>
          <p:nvPr/>
        </p:nvSpPr>
        <p:spPr>
          <a:xfrm>
            <a:off x="5311864" y="422881"/>
            <a:ext cx="51361" cy="217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lnSpc>
                <a:spcPct val="90000"/>
              </a:lnSpc>
            </a:pPr>
            <a:endParaRPr lang="en-US" sz="1200" dirty="0">
              <a:solidFill>
                <a:schemeClr val="bg1"/>
              </a:solidFill>
              <a:latin typeface="Canela Text Regular"/>
              <a:ea typeface="Canela Text Regular"/>
              <a:cs typeface="Canela Text Regular"/>
              <a:sym typeface="Canela Text Regular"/>
            </a:endParaRPr>
          </a:p>
        </p:txBody>
      </p:sp>
      <p:sp>
        <p:nvSpPr>
          <p:cNvPr id="12" name="文本框 11">
            <a:extLst>
              <a:ext uri="{FF2B5EF4-FFF2-40B4-BE49-F238E27FC236}">
                <a16:creationId xmlns:a16="http://schemas.microsoft.com/office/drawing/2014/main" id="{82F756A9-4235-6B4D-6BF5-A82F301EBF82}"/>
              </a:ext>
            </a:extLst>
          </p:cNvPr>
          <p:cNvSpPr txBox="1"/>
          <p:nvPr/>
        </p:nvSpPr>
        <p:spPr>
          <a:xfrm>
            <a:off x="197394" y="179062"/>
            <a:ext cx="3677920" cy="707886"/>
          </a:xfrm>
          <a:prstGeom prst="rect">
            <a:avLst/>
          </a:prstGeom>
          <a:noFill/>
        </p:spPr>
        <p:txBody>
          <a:bodyPr wrap="square">
            <a:spAutoFit/>
          </a:bodyPr>
          <a:lstStyle/>
          <a:p>
            <a:r>
              <a:rPr lang="en-US" altLang="zh-CN" sz="4000" b="1" dirty="0">
                <a:ln>
                  <a:solidFill>
                    <a:schemeClr val="bg1"/>
                  </a:solidFill>
                </a:ln>
                <a:noFill/>
                <a:latin typeface="Novecento wide Bold" panose="00000805000000000000" pitchFamily="50" charset="0"/>
                <a:ea typeface="DFGGothic-UB" panose="020B0C00000000000000" pitchFamily="34" charset="-128"/>
              </a:rPr>
              <a:t>REFLECTION</a:t>
            </a:r>
            <a:endParaRPr lang="zh-CN" altLang="en-US" sz="4000" dirty="0">
              <a:ln>
                <a:solidFill>
                  <a:schemeClr val="bg1"/>
                </a:solidFill>
              </a:ln>
              <a:noFill/>
            </a:endParaRPr>
          </a:p>
        </p:txBody>
      </p:sp>
      <p:sp>
        <p:nvSpPr>
          <p:cNvPr id="13" name="文本框 12">
            <a:extLst>
              <a:ext uri="{FF2B5EF4-FFF2-40B4-BE49-F238E27FC236}">
                <a16:creationId xmlns:a16="http://schemas.microsoft.com/office/drawing/2014/main" id="{5E3363E6-5AAB-8A6F-186C-5535BF0B0942}"/>
              </a:ext>
            </a:extLst>
          </p:cNvPr>
          <p:cNvSpPr txBox="1"/>
          <p:nvPr/>
        </p:nvSpPr>
        <p:spPr>
          <a:xfrm>
            <a:off x="421720" y="452557"/>
            <a:ext cx="11572886"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#MOST CHALLENGING</a:t>
            </a:r>
            <a:endParaRPr lang="zh-CN" altLang="en-US" sz="3200" dirty="0">
              <a:ln>
                <a:solidFill>
                  <a:schemeClr val="bg1"/>
                </a:solidFill>
              </a:ln>
              <a:solidFill>
                <a:schemeClr val="bg1"/>
              </a:solidFill>
            </a:endParaRPr>
          </a:p>
        </p:txBody>
      </p:sp>
      <p:sp>
        <p:nvSpPr>
          <p:cNvPr id="17" name="文本框 16">
            <a:extLst>
              <a:ext uri="{FF2B5EF4-FFF2-40B4-BE49-F238E27FC236}">
                <a16:creationId xmlns:a16="http://schemas.microsoft.com/office/drawing/2014/main" id="{9EDD607E-9352-1C8B-30A7-15F359A1DFD4}"/>
              </a:ext>
            </a:extLst>
          </p:cNvPr>
          <p:cNvSpPr txBox="1"/>
          <p:nvPr/>
        </p:nvSpPr>
        <p:spPr>
          <a:xfrm>
            <a:off x="515640" y="1610316"/>
            <a:ext cx="6068040" cy="4524315"/>
          </a:xfrm>
          <a:prstGeom prst="rect">
            <a:avLst/>
          </a:prstGeom>
          <a:noFill/>
        </p:spPr>
        <p:txBody>
          <a:bodyPr wrap="square">
            <a:spAutoFit/>
          </a:bodyPr>
          <a:lstStyle/>
          <a:p>
            <a:r>
              <a:rPr lang="en-US" altLang="zh-CN" dirty="0">
                <a:solidFill>
                  <a:schemeClr val="bg1"/>
                </a:solidFill>
                <a:latin typeface="Bahnschrift Light" panose="020B0502040204020203" pitchFamily="34" charset="0"/>
                <a:ea typeface="字魂58号-创中黑" panose="00000500000000000000" pitchFamily="2" charset="-122"/>
              </a:rPr>
              <a:t>3rd step: Enable to store multiple images for each post. To solve that, we use an array to store multiple </a:t>
            </a:r>
            <a:r>
              <a:rPr lang="en-US" altLang="zh-CN" dirty="0" err="1">
                <a:solidFill>
                  <a:schemeClr val="bg1"/>
                </a:solidFill>
                <a:latin typeface="Bahnschrift Light" panose="020B0502040204020203" pitchFamily="34" charset="0"/>
                <a:ea typeface="字魂58号-创中黑" panose="00000500000000000000" pitchFamily="2" charset="-122"/>
              </a:rPr>
              <a:t>urls</a:t>
            </a:r>
            <a:r>
              <a:rPr lang="en-US" altLang="zh-CN" dirty="0">
                <a:solidFill>
                  <a:schemeClr val="bg1"/>
                </a:solidFill>
                <a:latin typeface="Bahnschrift Light" panose="020B0502040204020203" pitchFamily="34" charset="0"/>
                <a:ea typeface="字魂58号-创中黑" panose="00000500000000000000" pitchFamily="2" charset="-122"/>
              </a:rPr>
              <a:t> instead of a string.  </a:t>
            </a:r>
          </a:p>
          <a:p>
            <a:endParaRPr lang="en-US" altLang="zh-CN"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chemeClr val="bg1"/>
                </a:solidFill>
                <a:latin typeface="Bahnschrift Light" panose="020B0502040204020203" pitchFamily="34" charset="0"/>
                <a:ea typeface="字魂58号-创中黑" panose="00000500000000000000" pitchFamily="2" charset="-122"/>
              </a:rPr>
              <a:t>4th step: Enable to add another image. An ADD ANOTHER button will show if one user has used all the upload buttons. Then, another upload button will show for users to upload images.  </a:t>
            </a:r>
          </a:p>
          <a:p>
            <a:endParaRPr lang="en-US" altLang="zh-CN"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chemeClr val="bg1"/>
                </a:solidFill>
                <a:latin typeface="Bahnschrift Light" panose="020B0502040204020203" pitchFamily="34" charset="0"/>
                <a:ea typeface="字魂58号-创中黑" panose="00000500000000000000" pitchFamily="2" charset="-122"/>
              </a:rPr>
              <a:t>5th step: Enable to delete an image. We understand that users may regret to upload another image and withdraw previous choices. So a DELETE ONE button will appear when users have uploaded more than one image. When an image is deleted, the array we used to store </a:t>
            </a:r>
            <a:r>
              <a:rPr lang="en-US" altLang="zh-CN" dirty="0" err="1">
                <a:solidFill>
                  <a:schemeClr val="bg1"/>
                </a:solidFill>
                <a:latin typeface="Bahnschrift Light" panose="020B0502040204020203" pitchFamily="34" charset="0"/>
                <a:ea typeface="字魂58号-创中黑" panose="00000500000000000000" pitchFamily="2" charset="-122"/>
              </a:rPr>
              <a:t>urls</a:t>
            </a:r>
            <a:r>
              <a:rPr lang="en-US" altLang="zh-CN" dirty="0">
                <a:solidFill>
                  <a:schemeClr val="bg1"/>
                </a:solidFill>
                <a:latin typeface="Bahnschrift Light" panose="020B0502040204020203" pitchFamily="34" charset="0"/>
                <a:ea typeface="字魂58号-创中黑" panose="00000500000000000000" pitchFamily="2" charset="-122"/>
              </a:rPr>
              <a:t> will also delete that </a:t>
            </a:r>
            <a:r>
              <a:rPr lang="en-US" altLang="zh-CN" dirty="0" err="1">
                <a:solidFill>
                  <a:schemeClr val="bg1"/>
                </a:solidFill>
                <a:latin typeface="Bahnschrift Light" panose="020B0502040204020203" pitchFamily="34" charset="0"/>
                <a:ea typeface="字魂58号-创中黑" panose="00000500000000000000" pitchFamily="2" charset="-122"/>
              </a:rPr>
              <a:t>url</a:t>
            </a:r>
            <a:r>
              <a:rPr lang="en-US" altLang="zh-CN" dirty="0">
                <a:solidFill>
                  <a:schemeClr val="bg1"/>
                </a:solidFill>
                <a:latin typeface="Bahnschrift Light" panose="020B0502040204020203" pitchFamily="34" charset="0"/>
                <a:ea typeface="字魂58号-创中黑" panose="00000500000000000000" pitchFamily="2" charset="-122"/>
              </a:rPr>
              <a:t>.  Also, based on this solution. We also allow users to edit posted game’s images.</a:t>
            </a:r>
            <a:endParaRPr lang="zh-CN" altLang="en-US" dirty="0">
              <a:solidFill>
                <a:schemeClr val="bg1"/>
              </a:solidFill>
              <a:latin typeface="Bahnschrift Light" panose="020B0502040204020203" pitchFamily="34" charset="0"/>
              <a:ea typeface="字魂58号-创中黑" panose="00000500000000000000" pitchFamily="2" charset="-122"/>
            </a:endParaRPr>
          </a:p>
        </p:txBody>
      </p:sp>
      <p:pic>
        <p:nvPicPr>
          <p:cNvPr id="3" name="Picture 2" descr="Graphical user interface&#10;&#10;Description automatically generated">
            <a:extLst>
              <a:ext uri="{FF2B5EF4-FFF2-40B4-BE49-F238E27FC236}">
                <a16:creationId xmlns:a16="http://schemas.microsoft.com/office/drawing/2014/main" id="{C97D0E6E-29FE-420F-481A-AD03A2455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600" y="1037332"/>
            <a:ext cx="2832100" cy="4965700"/>
          </a:xfrm>
          <a:prstGeom prst="rect">
            <a:avLst/>
          </a:prstGeom>
        </p:spPr>
      </p:pic>
    </p:spTree>
    <p:extLst>
      <p:ext uri="{BB962C8B-B14F-4D97-AF65-F5344CB8AC3E}">
        <p14:creationId xmlns:p14="http://schemas.microsoft.com/office/powerpoint/2010/main" val="300270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828D61-2F2D-800A-50F9-B027B996D2D0}"/>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4" name="TextBox 13">
            <a:extLst>
              <a:ext uri="{FF2B5EF4-FFF2-40B4-BE49-F238E27FC236}">
                <a16:creationId xmlns:a16="http://schemas.microsoft.com/office/drawing/2014/main" id="{870C4598-9D3E-1060-CEC0-79C8427E31CD}"/>
              </a:ext>
            </a:extLst>
          </p:cNvPr>
          <p:cNvSpPr txBox="1"/>
          <p:nvPr/>
        </p:nvSpPr>
        <p:spPr>
          <a:xfrm>
            <a:off x="5311864" y="422881"/>
            <a:ext cx="51361" cy="217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lnSpc>
                <a:spcPct val="90000"/>
              </a:lnSpc>
            </a:pPr>
            <a:endParaRPr lang="en-US" sz="1200" dirty="0">
              <a:solidFill>
                <a:schemeClr val="bg1"/>
              </a:solidFill>
              <a:latin typeface="Canela Text Regular"/>
              <a:ea typeface="Canela Text Regular"/>
              <a:cs typeface="Canela Text Regular"/>
              <a:sym typeface="Canela Text Regular"/>
            </a:endParaRPr>
          </a:p>
        </p:txBody>
      </p:sp>
      <p:sp>
        <p:nvSpPr>
          <p:cNvPr id="12" name="文本框 11">
            <a:extLst>
              <a:ext uri="{FF2B5EF4-FFF2-40B4-BE49-F238E27FC236}">
                <a16:creationId xmlns:a16="http://schemas.microsoft.com/office/drawing/2014/main" id="{82F756A9-4235-6B4D-6BF5-A82F301EBF82}"/>
              </a:ext>
            </a:extLst>
          </p:cNvPr>
          <p:cNvSpPr txBox="1"/>
          <p:nvPr/>
        </p:nvSpPr>
        <p:spPr>
          <a:xfrm>
            <a:off x="197394" y="179062"/>
            <a:ext cx="3677920" cy="707886"/>
          </a:xfrm>
          <a:prstGeom prst="rect">
            <a:avLst/>
          </a:prstGeom>
          <a:noFill/>
        </p:spPr>
        <p:txBody>
          <a:bodyPr wrap="square">
            <a:spAutoFit/>
          </a:bodyPr>
          <a:lstStyle/>
          <a:p>
            <a:r>
              <a:rPr lang="en-US" altLang="zh-CN" sz="4000" b="1" dirty="0">
                <a:ln>
                  <a:solidFill>
                    <a:schemeClr val="bg1"/>
                  </a:solidFill>
                </a:ln>
                <a:noFill/>
                <a:latin typeface="Novecento wide Bold" panose="00000805000000000000" pitchFamily="50" charset="0"/>
                <a:ea typeface="DFGGothic-UB" panose="020B0C00000000000000" pitchFamily="34" charset="-128"/>
              </a:rPr>
              <a:t>TODO</a:t>
            </a:r>
            <a:endParaRPr lang="zh-CN" altLang="en-US" sz="4000" dirty="0">
              <a:ln>
                <a:solidFill>
                  <a:schemeClr val="bg1"/>
                </a:solidFill>
              </a:ln>
              <a:noFill/>
            </a:endParaRPr>
          </a:p>
        </p:txBody>
      </p:sp>
      <p:sp>
        <p:nvSpPr>
          <p:cNvPr id="13" name="文本框 12">
            <a:extLst>
              <a:ext uri="{FF2B5EF4-FFF2-40B4-BE49-F238E27FC236}">
                <a16:creationId xmlns:a16="http://schemas.microsoft.com/office/drawing/2014/main" id="{5E3363E6-5AAB-8A6F-186C-5535BF0B0942}"/>
              </a:ext>
            </a:extLst>
          </p:cNvPr>
          <p:cNvSpPr txBox="1"/>
          <p:nvPr/>
        </p:nvSpPr>
        <p:spPr>
          <a:xfrm>
            <a:off x="421720" y="452557"/>
            <a:ext cx="11572886"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#THE NEXT STEP</a:t>
            </a:r>
            <a:endParaRPr lang="zh-CN" altLang="en-US" sz="3200" dirty="0">
              <a:ln>
                <a:solidFill>
                  <a:schemeClr val="bg1"/>
                </a:solidFill>
              </a:ln>
              <a:solidFill>
                <a:schemeClr val="bg1"/>
              </a:solidFill>
            </a:endParaRPr>
          </a:p>
        </p:txBody>
      </p:sp>
      <p:sp>
        <p:nvSpPr>
          <p:cNvPr id="10" name="文本框 9">
            <a:extLst>
              <a:ext uri="{FF2B5EF4-FFF2-40B4-BE49-F238E27FC236}">
                <a16:creationId xmlns:a16="http://schemas.microsoft.com/office/drawing/2014/main" id="{206EEB9D-6D9C-620C-4A13-DE2E59144B16}"/>
              </a:ext>
            </a:extLst>
          </p:cNvPr>
          <p:cNvSpPr txBox="1"/>
          <p:nvPr/>
        </p:nvSpPr>
        <p:spPr>
          <a:xfrm>
            <a:off x="2250843" y="1818700"/>
            <a:ext cx="7914640" cy="3693319"/>
          </a:xfrm>
          <a:prstGeom prst="rect">
            <a:avLst/>
          </a:prstGeom>
          <a:noFill/>
        </p:spPr>
        <p:txBody>
          <a:bodyPr wrap="square">
            <a:spAutoFit/>
          </a:bodyPr>
          <a:lstStyle/>
          <a:p>
            <a:r>
              <a:rPr lang="zh-CN" altLang="en-US" dirty="0">
                <a:solidFill>
                  <a:schemeClr val="bg1"/>
                </a:solidFill>
              </a:rPr>
              <a:t>We would add website navigation using text and symbols to navigate new users about how to use the different services we provided.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Paginations are needed if we commercialize our website, and we want to split our games and comments into multiple pages to increase usability and website efficiency.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We want to give users more flexibility to edit their username and other information on their profile page.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We understand that viewing history is not enough for users who want to collect their favorite games. So we will add a wishlist feature for users to collect their favorite games and also see them both on home page and profile page.</a:t>
            </a:r>
          </a:p>
        </p:txBody>
      </p:sp>
      <p:sp>
        <p:nvSpPr>
          <p:cNvPr id="11" name="文本框 10">
            <a:extLst>
              <a:ext uri="{FF2B5EF4-FFF2-40B4-BE49-F238E27FC236}">
                <a16:creationId xmlns:a16="http://schemas.microsoft.com/office/drawing/2014/main" id="{5574C977-72CD-65B1-FE21-833546510CB3}"/>
              </a:ext>
            </a:extLst>
          </p:cNvPr>
          <p:cNvSpPr txBox="1"/>
          <p:nvPr/>
        </p:nvSpPr>
        <p:spPr>
          <a:xfrm>
            <a:off x="1326283" y="1818700"/>
            <a:ext cx="924560" cy="584775"/>
          </a:xfrm>
          <a:prstGeom prst="rect">
            <a:avLst/>
          </a:prstGeom>
          <a:noFill/>
        </p:spPr>
        <p:txBody>
          <a:bodyPr wrap="square">
            <a:spAutoFit/>
          </a:bodyPr>
          <a:lstStyle/>
          <a:p>
            <a:r>
              <a:rPr lang="en-US" altLang="zh-CN" sz="3200" b="1" dirty="0">
                <a:ln>
                  <a:solidFill>
                    <a:schemeClr val="bg1"/>
                  </a:solidFill>
                </a:ln>
                <a:noFill/>
                <a:latin typeface="Novecento wide Bold" panose="00000805000000000000" pitchFamily="50" charset="0"/>
                <a:ea typeface="DFGGothic-UB" panose="020B0C00000000000000" pitchFamily="34" charset="-128"/>
              </a:rPr>
              <a:t>#0</a:t>
            </a:r>
            <a:endParaRPr lang="zh-CN" altLang="en-US" sz="3200" dirty="0"/>
          </a:p>
        </p:txBody>
      </p:sp>
      <p:sp>
        <p:nvSpPr>
          <p:cNvPr id="15" name="文本框 14">
            <a:extLst>
              <a:ext uri="{FF2B5EF4-FFF2-40B4-BE49-F238E27FC236}">
                <a16:creationId xmlns:a16="http://schemas.microsoft.com/office/drawing/2014/main" id="{FD6EAA01-F3CF-6FA4-9E5C-9220E8D75A62}"/>
              </a:ext>
            </a:extLst>
          </p:cNvPr>
          <p:cNvSpPr txBox="1"/>
          <p:nvPr/>
        </p:nvSpPr>
        <p:spPr>
          <a:xfrm>
            <a:off x="1326283" y="2784078"/>
            <a:ext cx="924560" cy="584775"/>
          </a:xfrm>
          <a:prstGeom prst="rect">
            <a:avLst/>
          </a:prstGeom>
          <a:noFill/>
        </p:spPr>
        <p:txBody>
          <a:bodyPr wrap="square">
            <a:spAutoFit/>
          </a:bodyPr>
          <a:lstStyle/>
          <a:p>
            <a:r>
              <a:rPr lang="en-US" altLang="zh-CN" sz="3200" b="1" dirty="0">
                <a:ln>
                  <a:solidFill>
                    <a:schemeClr val="bg1"/>
                  </a:solidFill>
                </a:ln>
                <a:noFill/>
                <a:latin typeface="Novecento wide Bold" panose="00000805000000000000" pitchFamily="50" charset="0"/>
                <a:ea typeface="DFGGothic-UB" panose="020B0C00000000000000" pitchFamily="34" charset="-128"/>
              </a:rPr>
              <a:t>#1</a:t>
            </a:r>
            <a:endParaRPr lang="zh-CN" altLang="en-US" sz="3200" dirty="0"/>
          </a:p>
        </p:txBody>
      </p:sp>
      <p:sp>
        <p:nvSpPr>
          <p:cNvPr id="16" name="文本框 15">
            <a:extLst>
              <a:ext uri="{FF2B5EF4-FFF2-40B4-BE49-F238E27FC236}">
                <a16:creationId xmlns:a16="http://schemas.microsoft.com/office/drawing/2014/main" id="{0447DF5B-BA66-69E7-F990-63BF0560755C}"/>
              </a:ext>
            </a:extLst>
          </p:cNvPr>
          <p:cNvSpPr txBox="1"/>
          <p:nvPr/>
        </p:nvSpPr>
        <p:spPr>
          <a:xfrm>
            <a:off x="1326283" y="3749456"/>
            <a:ext cx="924560" cy="584775"/>
          </a:xfrm>
          <a:prstGeom prst="rect">
            <a:avLst/>
          </a:prstGeom>
          <a:noFill/>
        </p:spPr>
        <p:txBody>
          <a:bodyPr wrap="square">
            <a:spAutoFit/>
          </a:bodyPr>
          <a:lstStyle/>
          <a:p>
            <a:r>
              <a:rPr lang="en-US" altLang="zh-CN" sz="3200" b="1" dirty="0">
                <a:ln>
                  <a:solidFill>
                    <a:schemeClr val="bg1"/>
                  </a:solidFill>
                </a:ln>
                <a:noFill/>
                <a:latin typeface="Novecento wide Bold" panose="00000805000000000000" pitchFamily="50" charset="0"/>
                <a:ea typeface="DFGGothic-UB" panose="020B0C00000000000000" pitchFamily="34" charset="-128"/>
              </a:rPr>
              <a:t>#2</a:t>
            </a:r>
            <a:endParaRPr lang="zh-CN" altLang="en-US" sz="3200" dirty="0"/>
          </a:p>
        </p:txBody>
      </p:sp>
      <p:sp>
        <p:nvSpPr>
          <p:cNvPr id="18" name="文本框 17">
            <a:extLst>
              <a:ext uri="{FF2B5EF4-FFF2-40B4-BE49-F238E27FC236}">
                <a16:creationId xmlns:a16="http://schemas.microsoft.com/office/drawing/2014/main" id="{0DF149A4-C6D2-BC40-4DE8-B1465773467E}"/>
              </a:ext>
            </a:extLst>
          </p:cNvPr>
          <p:cNvSpPr txBox="1"/>
          <p:nvPr/>
        </p:nvSpPr>
        <p:spPr>
          <a:xfrm>
            <a:off x="1326283" y="4704576"/>
            <a:ext cx="924560" cy="584775"/>
          </a:xfrm>
          <a:prstGeom prst="rect">
            <a:avLst/>
          </a:prstGeom>
          <a:noFill/>
        </p:spPr>
        <p:txBody>
          <a:bodyPr wrap="square">
            <a:spAutoFit/>
          </a:bodyPr>
          <a:lstStyle/>
          <a:p>
            <a:r>
              <a:rPr lang="en-US" altLang="zh-CN" sz="3200" b="1" dirty="0">
                <a:ln>
                  <a:solidFill>
                    <a:schemeClr val="bg1"/>
                  </a:solidFill>
                </a:ln>
                <a:noFill/>
                <a:latin typeface="Novecento wide Bold" panose="00000805000000000000" pitchFamily="50" charset="0"/>
                <a:ea typeface="DFGGothic-UB" panose="020B0C00000000000000" pitchFamily="34" charset="-128"/>
              </a:rPr>
              <a:t>#3</a:t>
            </a:r>
            <a:endParaRPr lang="zh-CN" altLang="en-US" sz="3200" dirty="0"/>
          </a:p>
        </p:txBody>
      </p:sp>
      <p:pic>
        <p:nvPicPr>
          <p:cNvPr id="5" name="图片 4">
            <a:extLst>
              <a:ext uri="{FF2B5EF4-FFF2-40B4-BE49-F238E27FC236}">
                <a16:creationId xmlns:a16="http://schemas.microsoft.com/office/drawing/2014/main" id="{388BA106-9CAE-EAD5-F50E-802FA3D5144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45" b="89848" l="9881" r="93676">
                        <a14:foregroundMark x1="79249" y1="45685" x2="79249" y2="45685"/>
                        <a14:foregroundMark x1="88538" y1="36041" x2="88538" y2="36041"/>
                        <a14:foregroundMark x1="93676" y1="27411" x2="93676" y2="27411"/>
                        <a14:foregroundMark x1="86561" y1="50761" x2="86561" y2="50761"/>
                        <a14:backgroundMark x1="64822" y1="13198" x2="11462" y2="15228"/>
                        <a14:backgroundMark x1="65613" y1="15228" x2="75692" y2="13198"/>
                        <a14:backgroundMark x1="65810" y1="73604" x2="28656" y2="68020"/>
                        <a14:backgroundMark x1="28656" y1="68020" x2="13636" y2="71574"/>
                        <a14:backgroundMark x1="14032" y1="74112" x2="21937" y2="77157"/>
                        <a14:backgroundMark x1="26877" y1="75635" x2="58103" y2="75127"/>
                        <a14:backgroundMark x1="58103" y1="75127" x2="65613" y2="75127"/>
                      </a14:backgroundRemoval>
                    </a14:imgEffect>
                  </a14:imgLayer>
                </a14:imgProps>
              </a:ext>
              <a:ext uri="{28A0092B-C50C-407E-A947-70E740481C1C}">
                <a14:useLocalDpi xmlns:a14="http://schemas.microsoft.com/office/drawing/2010/main" val="0"/>
              </a:ext>
            </a:extLst>
          </a:blip>
          <a:stretch>
            <a:fillRect/>
          </a:stretch>
        </p:blipFill>
        <p:spPr>
          <a:xfrm>
            <a:off x="7531332" y="5011251"/>
            <a:ext cx="4819650" cy="1876425"/>
          </a:xfrm>
          <a:prstGeom prst="rect">
            <a:avLst/>
          </a:prstGeom>
        </p:spPr>
      </p:pic>
    </p:spTree>
    <p:extLst>
      <p:ext uri="{BB962C8B-B14F-4D97-AF65-F5344CB8AC3E}">
        <p14:creationId xmlns:p14="http://schemas.microsoft.com/office/powerpoint/2010/main" val="341100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505C37D7-4363-0298-ED38-9181627FC58E}"/>
              </a:ext>
            </a:extLst>
          </p:cNvPr>
          <p:cNvSpPr txBox="1">
            <a:spLocks/>
          </p:cNvSpPr>
          <p:nvPr/>
        </p:nvSpPr>
        <p:spPr>
          <a:xfrm>
            <a:off x="8641232" y="235517"/>
            <a:ext cx="3466445" cy="629975"/>
          </a:xfrm>
          <a:prstGeom prst="rect">
            <a:avLst/>
          </a:prstGeom>
          <a:noFill/>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ln>
                  <a:solidFill>
                    <a:srgbClr val="2F302F"/>
                  </a:solidFill>
                </a:ln>
                <a:latin typeface="Novecento wide Bold" panose="00000805000000000000" pitchFamily="50" charset="0"/>
                <a:ea typeface="DFGGothic-UB" panose="020B0C00000000000000" pitchFamily="34" charset="-128"/>
              </a:rPr>
              <a:t>Content</a:t>
            </a:r>
            <a:r>
              <a:rPr lang="en-US" altLang="zh-CN" sz="4000" b="1" dirty="0">
                <a:ln>
                  <a:solidFill>
                    <a:srgbClr val="2F302F"/>
                  </a:solidFill>
                </a:ln>
                <a:gradFill flip="none" rotWithShape="1">
                  <a:gsLst>
                    <a:gs pos="66000">
                      <a:schemeClr val="bg2">
                        <a:lumMod val="25000"/>
                      </a:schemeClr>
                    </a:gs>
                    <a:gs pos="2000">
                      <a:schemeClr val="tx1">
                        <a:lumMod val="95000"/>
                        <a:lumOff val="5000"/>
                      </a:schemeClr>
                    </a:gs>
                    <a:gs pos="100000">
                      <a:schemeClr val="tx1">
                        <a:lumMod val="50000"/>
                        <a:lumOff val="50000"/>
                      </a:schemeClr>
                    </a:gs>
                  </a:gsLst>
                  <a:path path="circle">
                    <a:fillToRect l="100000" t="100000"/>
                  </a:path>
                  <a:tileRect r="-100000" b="-100000"/>
                </a:gradFill>
                <a:latin typeface="Novecento wide Bold" panose="00000805000000000000" pitchFamily="50" charset="0"/>
                <a:ea typeface="DFGGothic-UB" panose="020B0C00000000000000" pitchFamily="34" charset="-128"/>
              </a:rPr>
              <a:t> /</a:t>
            </a:r>
            <a:endParaRPr lang="zh-CN" altLang="en-US" sz="4000" b="1" dirty="0">
              <a:solidFill>
                <a:schemeClr val="bg1"/>
              </a:solidFill>
              <a:latin typeface="Novecento wide Bold" panose="00000805000000000000" pitchFamily="50" charset="0"/>
              <a:ea typeface="DFGGothic-UB" panose="020B0C00000000000000" pitchFamily="34" charset="-128"/>
            </a:endParaRPr>
          </a:p>
        </p:txBody>
      </p:sp>
      <p:sp>
        <p:nvSpPr>
          <p:cNvPr id="12" name="文本框 11">
            <a:extLst>
              <a:ext uri="{FF2B5EF4-FFF2-40B4-BE49-F238E27FC236}">
                <a16:creationId xmlns:a16="http://schemas.microsoft.com/office/drawing/2014/main" id="{32F9C238-DFBF-BFD2-468E-448FD8E846EA}"/>
              </a:ext>
            </a:extLst>
          </p:cNvPr>
          <p:cNvSpPr txBox="1"/>
          <p:nvPr/>
        </p:nvSpPr>
        <p:spPr>
          <a:xfrm>
            <a:off x="7616957" y="3065429"/>
            <a:ext cx="4280404" cy="4031873"/>
          </a:xfrm>
          <a:prstGeom prst="rect">
            <a:avLst/>
          </a:prstGeom>
          <a:noFill/>
        </p:spPr>
        <p:txBody>
          <a:bodyPr wrap="square">
            <a:spAutoFit/>
          </a:bodyPr>
          <a:lstStyle/>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INTRODUCTION 00</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ARCHITECTURE 01</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Tech stack 02</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Data model 03</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Demo 04</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Reflection 05</a:t>
            </a:r>
          </a:p>
          <a:p>
            <a:pPr algn="r"/>
            <a:r>
              <a:rPr lang="en-US" altLang="zh-CN" sz="3200" b="1" dirty="0">
                <a:ln>
                  <a:solidFill>
                    <a:schemeClr val="tx1"/>
                  </a:solidFill>
                </a:ln>
                <a:noFill/>
                <a:latin typeface="Novecento wide Bold" panose="00000805000000000000" pitchFamily="50" charset="0"/>
                <a:ea typeface="DFGGothic-UB" panose="020B0C00000000000000" pitchFamily="34" charset="-128"/>
              </a:rPr>
              <a:t>The next step 06</a:t>
            </a:r>
          </a:p>
          <a:p>
            <a:pPr algn="r"/>
            <a:endParaRPr lang="zh-CN" altLang="en-US" sz="3200" dirty="0">
              <a:ln>
                <a:solidFill>
                  <a:schemeClr val="tx1"/>
                </a:solidFill>
              </a:ln>
              <a:noFill/>
            </a:endParaRPr>
          </a:p>
        </p:txBody>
      </p:sp>
      <p:pic>
        <p:nvPicPr>
          <p:cNvPr id="15" name="图片 14">
            <a:extLst>
              <a:ext uri="{FF2B5EF4-FFF2-40B4-BE49-F238E27FC236}">
                <a16:creationId xmlns:a16="http://schemas.microsoft.com/office/drawing/2014/main" id="{922E865C-EC89-F4AC-6053-8A47B8E87998}"/>
              </a:ext>
            </a:extLst>
          </p:cNvPr>
          <p:cNvPicPr>
            <a:picLocks noChangeAspect="1"/>
          </p:cNvPicPr>
          <p:nvPr/>
        </p:nvPicPr>
        <p:blipFill rotWithShape="1">
          <a:blip r:embed="rId2">
            <a:extLst>
              <a:ext uri="{28A0092B-C50C-407E-A947-70E740481C1C}">
                <a14:useLocalDpi xmlns:a14="http://schemas.microsoft.com/office/drawing/2010/main" val="0"/>
              </a:ext>
            </a:extLst>
          </a:blip>
          <a:srcRect r="20345"/>
          <a:stretch/>
        </p:blipFill>
        <p:spPr>
          <a:xfrm>
            <a:off x="-4914546" y="0"/>
            <a:ext cx="8194040" cy="6858000"/>
          </a:xfrm>
          <a:prstGeom prst="rect">
            <a:avLst/>
          </a:prstGeom>
        </p:spPr>
      </p:pic>
      <p:sp>
        <p:nvSpPr>
          <p:cNvPr id="16" name="矩形 15">
            <a:extLst>
              <a:ext uri="{FF2B5EF4-FFF2-40B4-BE49-F238E27FC236}">
                <a16:creationId xmlns:a16="http://schemas.microsoft.com/office/drawing/2014/main" id="{E8794452-EB1F-697D-9881-C82034EE48AF}"/>
              </a:ext>
            </a:extLst>
          </p:cNvPr>
          <p:cNvSpPr/>
          <p:nvPr/>
        </p:nvSpPr>
        <p:spPr>
          <a:xfrm>
            <a:off x="-4914546" y="0"/>
            <a:ext cx="819404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3CDC845-CFE8-DB3C-7763-1EEE43D0B103}"/>
              </a:ext>
            </a:extLst>
          </p:cNvPr>
          <p:cNvSpPr txBox="1">
            <a:spLocks/>
          </p:cNvSpPr>
          <p:nvPr/>
        </p:nvSpPr>
        <p:spPr>
          <a:xfrm>
            <a:off x="-5703111" y="1932995"/>
            <a:ext cx="7101840" cy="3751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000" dirty="0">
                <a:solidFill>
                  <a:schemeClr val="bg1"/>
                </a:solidFill>
                <a:effectLst>
                  <a:outerShdw blurRad="38100" dist="38100" dir="2700000" algn="tl">
                    <a:srgbClr val="000000">
                      <a:alpha val="43137"/>
                    </a:srgbClr>
                  </a:outerShdw>
                </a:effectLst>
                <a:latin typeface="Novecento wide Bold" panose="00000805000000000000" pitchFamily="50" charset="0"/>
                <a:ea typeface="DFGGothic-UB" panose="020B0C00000000000000" pitchFamily="34" charset="-128"/>
              </a:rPr>
              <a:t>Best place of game trade</a:t>
            </a:r>
            <a:endParaRPr lang="zh-CN" altLang="en-US" sz="2000" dirty="0">
              <a:solidFill>
                <a:schemeClr val="bg1"/>
              </a:solidFill>
              <a:effectLst>
                <a:outerShdw blurRad="38100" dist="38100" dir="2700000" algn="tl">
                  <a:srgbClr val="000000">
                    <a:alpha val="43137"/>
                  </a:srgbClr>
                </a:outerShdw>
              </a:effectLst>
              <a:latin typeface="Novecento wide Bold" panose="00000805000000000000" pitchFamily="50" charset="0"/>
              <a:ea typeface="DFGGothic-UB" panose="020B0C00000000000000" pitchFamily="34" charset="-128"/>
            </a:endParaRPr>
          </a:p>
        </p:txBody>
      </p:sp>
      <p:pic>
        <p:nvPicPr>
          <p:cNvPr id="27" name="图形 26">
            <a:extLst>
              <a:ext uri="{FF2B5EF4-FFF2-40B4-BE49-F238E27FC236}">
                <a16:creationId xmlns:a16="http://schemas.microsoft.com/office/drawing/2014/main" id="{5A5607E2-D434-981D-EF38-2CF7F421E6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40236" y="5752617"/>
            <a:ext cx="815629" cy="799316"/>
          </a:xfrm>
          <a:prstGeom prst="rect">
            <a:avLst/>
          </a:prstGeom>
        </p:spPr>
      </p:pic>
      <p:cxnSp>
        <p:nvCxnSpPr>
          <p:cNvPr id="28" name="直接连接符 27">
            <a:extLst>
              <a:ext uri="{FF2B5EF4-FFF2-40B4-BE49-F238E27FC236}">
                <a16:creationId xmlns:a16="http://schemas.microsoft.com/office/drawing/2014/main" id="{29EA1914-B818-D1FB-35A1-4098B258E34E}"/>
              </a:ext>
            </a:extLst>
          </p:cNvPr>
          <p:cNvCxnSpPr>
            <a:cxnSpLocks/>
          </p:cNvCxnSpPr>
          <p:nvPr/>
        </p:nvCxnSpPr>
        <p:spPr>
          <a:xfrm>
            <a:off x="-7394221" y="5863590"/>
            <a:ext cx="0" cy="635003"/>
          </a:xfrm>
          <a:prstGeom prst="line">
            <a:avLst/>
          </a:prstGeom>
          <a:ln w="12700">
            <a:solidFill>
              <a:srgbClr val="2F302F"/>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C1A5F4E-CEAB-9C15-48BD-CCB573D6F6F1}"/>
              </a:ext>
            </a:extLst>
          </p:cNvPr>
          <p:cNvSpPr txBox="1"/>
          <p:nvPr/>
        </p:nvSpPr>
        <p:spPr>
          <a:xfrm>
            <a:off x="-7259949" y="5813269"/>
            <a:ext cx="803938" cy="738664"/>
          </a:xfrm>
          <a:prstGeom prst="rect">
            <a:avLst/>
          </a:prstGeom>
          <a:noFill/>
        </p:spPr>
        <p:txBody>
          <a:bodyPr wrap="none" rtlCol="0">
            <a:spAutoFit/>
          </a:bodyPr>
          <a:lstStyle/>
          <a:p>
            <a:pPr algn="just"/>
            <a:r>
              <a:rPr lang="en-US" altLang="zh-CN" sz="1400" dirty="0">
                <a:latin typeface="Bebas Neue" panose="020B0606020202050201" pitchFamily="34" charset="0"/>
              </a:rPr>
              <a:t>L  I  n      L  i</a:t>
            </a:r>
          </a:p>
          <a:p>
            <a:pPr algn="just"/>
            <a:r>
              <a:rPr lang="en-US" altLang="zh-CN" sz="1400" dirty="0">
                <a:latin typeface="Bebas Neue" panose="020B0606020202050201" pitchFamily="34" charset="0"/>
              </a:rPr>
              <a:t>Y u    G  a  o</a:t>
            </a:r>
          </a:p>
          <a:p>
            <a:pPr algn="just"/>
            <a:r>
              <a:rPr lang="en-US" altLang="zh-CN" sz="1400" dirty="0">
                <a:latin typeface="Bebas Neue" panose="020B0606020202050201" pitchFamily="34" charset="0"/>
              </a:rPr>
              <a:t>Pan   Wang</a:t>
            </a:r>
            <a:endParaRPr lang="zh-CN" altLang="en-US" sz="1400" dirty="0">
              <a:latin typeface="Bebas Neue" panose="020B0606020202050201" pitchFamily="34" charset="0"/>
            </a:endParaRPr>
          </a:p>
        </p:txBody>
      </p:sp>
      <p:sp>
        <p:nvSpPr>
          <p:cNvPr id="30" name="标题 1">
            <a:extLst>
              <a:ext uri="{FF2B5EF4-FFF2-40B4-BE49-F238E27FC236}">
                <a16:creationId xmlns:a16="http://schemas.microsoft.com/office/drawing/2014/main" id="{D5A4AD87-3BD4-6CD0-3F5D-2E5A6876D719}"/>
              </a:ext>
            </a:extLst>
          </p:cNvPr>
          <p:cNvSpPr txBox="1">
            <a:spLocks/>
          </p:cNvSpPr>
          <p:nvPr/>
        </p:nvSpPr>
        <p:spPr>
          <a:xfrm>
            <a:off x="-8673091" y="865492"/>
            <a:ext cx="9144000" cy="1128713"/>
          </a:xfrm>
          <a:prstGeom prst="rect">
            <a:avLst/>
          </a:prstGeom>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8000" b="1" dirty="0">
                <a:ln>
                  <a:solidFill>
                    <a:srgbClr val="2F302F"/>
                  </a:solidFill>
                </a:ln>
                <a:noFill/>
                <a:latin typeface="Novecento wide Bold" panose="00000805000000000000" pitchFamily="50" charset="0"/>
                <a:ea typeface="DFGGothic-UB" panose="020B0C00000000000000" pitchFamily="34" charset="-128"/>
              </a:rPr>
              <a:t>Game</a:t>
            </a:r>
            <a:r>
              <a:rPr lang="en-US" altLang="zh-CN" sz="8000" b="1" dirty="0">
                <a:noFill/>
                <a:latin typeface="Novecento wide Bold" panose="00000805000000000000" pitchFamily="50" charset="0"/>
                <a:ea typeface="DFGGothic-UB" panose="020B0C00000000000000" pitchFamily="34" charset="-128"/>
              </a:rPr>
              <a:t> </a:t>
            </a:r>
            <a:r>
              <a:rPr lang="en-US" altLang="zh-CN" sz="8000" b="1" dirty="0">
                <a:ln>
                  <a:solidFill>
                    <a:schemeClr val="bg1"/>
                  </a:solidFill>
                </a:ln>
                <a:noFill/>
                <a:latin typeface="Novecento wide Bold" panose="00000805000000000000" pitchFamily="50" charset="0"/>
                <a:ea typeface="DFGGothic-UB" panose="020B0C00000000000000" pitchFamily="34" charset="-128"/>
              </a:rPr>
              <a:t>Station</a:t>
            </a:r>
            <a:endParaRPr lang="zh-CN" altLang="en-US" sz="8000" b="1" dirty="0">
              <a:ln>
                <a:solidFill>
                  <a:schemeClr val="bg1"/>
                </a:solidFill>
              </a:ln>
              <a:noFill/>
              <a:latin typeface="Novecento wide Bold" panose="00000805000000000000" pitchFamily="50" charset="0"/>
              <a:ea typeface="DFGGothic-UB" panose="020B0C00000000000000" pitchFamily="34" charset="-128"/>
            </a:endParaRPr>
          </a:p>
        </p:txBody>
      </p:sp>
      <p:sp>
        <p:nvSpPr>
          <p:cNvPr id="31" name="标题 1">
            <a:extLst>
              <a:ext uri="{FF2B5EF4-FFF2-40B4-BE49-F238E27FC236}">
                <a16:creationId xmlns:a16="http://schemas.microsoft.com/office/drawing/2014/main" id="{140808A2-511D-F332-5A5A-D884FF257EBA}"/>
              </a:ext>
            </a:extLst>
          </p:cNvPr>
          <p:cNvSpPr>
            <a:spLocks noGrp="1"/>
          </p:cNvSpPr>
          <p:nvPr>
            <p:ph type="ctrTitle"/>
          </p:nvPr>
        </p:nvSpPr>
        <p:spPr>
          <a:xfrm>
            <a:off x="-8744211" y="804282"/>
            <a:ext cx="9144000" cy="1128713"/>
          </a:xfrm>
          <a:effectLst/>
        </p:spPr>
        <p:txBody>
          <a:bodyPr>
            <a:noAutofit/>
          </a:bodyPr>
          <a:lstStyle/>
          <a:p>
            <a:r>
              <a:rPr lang="en-US" altLang="zh-CN" sz="8000" b="1" dirty="0">
                <a:ln>
                  <a:solidFill>
                    <a:srgbClr val="2F302F"/>
                  </a:solidFill>
                </a:ln>
                <a:gradFill flip="none" rotWithShape="1">
                  <a:gsLst>
                    <a:gs pos="66000">
                      <a:schemeClr val="bg2">
                        <a:lumMod val="25000"/>
                      </a:schemeClr>
                    </a:gs>
                    <a:gs pos="2000">
                      <a:schemeClr val="tx1">
                        <a:lumMod val="95000"/>
                        <a:lumOff val="5000"/>
                      </a:schemeClr>
                    </a:gs>
                    <a:gs pos="100000">
                      <a:schemeClr val="tx1">
                        <a:lumMod val="50000"/>
                        <a:lumOff val="50000"/>
                      </a:schemeClr>
                    </a:gs>
                  </a:gsLst>
                  <a:path path="circle">
                    <a:fillToRect l="100000" t="100000"/>
                  </a:path>
                  <a:tileRect r="-100000" b="-100000"/>
                </a:gradFill>
                <a:latin typeface="Novecento wide Bold" panose="00000805000000000000" pitchFamily="50" charset="0"/>
                <a:ea typeface="DFGGothic-UB" panose="020B0C00000000000000" pitchFamily="34" charset="-128"/>
              </a:rPr>
              <a:t>Game</a:t>
            </a:r>
            <a:r>
              <a:rPr lang="en-US" altLang="zh-CN" sz="8000" b="1" dirty="0">
                <a:latin typeface="Novecento wide Bold" panose="00000805000000000000" pitchFamily="50" charset="0"/>
                <a:ea typeface="DFGGothic-UB" panose="020B0C00000000000000" pitchFamily="34" charset="-128"/>
              </a:rPr>
              <a:t> </a:t>
            </a:r>
            <a:r>
              <a:rPr lang="en-US" altLang="zh-CN" sz="8000" b="1" dirty="0">
                <a:solidFill>
                  <a:schemeClr val="bg1"/>
                </a:solidFill>
                <a:latin typeface="Novecento wide Bold" panose="00000805000000000000" pitchFamily="50" charset="0"/>
                <a:ea typeface="DFGGothic-UB" panose="020B0C00000000000000" pitchFamily="34" charset="-128"/>
              </a:rPr>
              <a:t>Station</a:t>
            </a:r>
            <a:endParaRPr lang="zh-CN" altLang="en-US" sz="8000" b="1" dirty="0">
              <a:solidFill>
                <a:schemeClr val="bg1"/>
              </a:solidFill>
              <a:latin typeface="Novecento wide Bold" panose="00000805000000000000" pitchFamily="50" charset="0"/>
              <a:ea typeface="DFGGothic-UB" panose="020B0C00000000000000" pitchFamily="34" charset="-128"/>
            </a:endParaRPr>
          </a:p>
        </p:txBody>
      </p:sp>
    </p:spTree>
    <p:extLst>
      <p:ext uri="{BB962C8B-B14F-4D97-AF65-F5344CB8AC3E}">
        <p14:creationId xmlns:p14="http://schemas.microsoft.com/office/powerpoint/2010/main" val="391217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7DE0DA6-2B0E-ABC6-96A7-E8574F2C761E}"/>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0" name="文本框 9">
            <a:extLst>
              <a:ext uri="{FF2B5EF4-FFF2-40B4-BE49-F238E27FC236}">
                <a16:creationId xmlns:a16="http://schemas.microsoft.com/office/drawing/2014/main" id="{D2A4A975-8B34-5645-A134-60617AF8235E}"/>
              </a:ext>
            </a:extLst>
          </p:cNvPr>
          <p:cNvSpPr txBox="1"/>
          <p:nvPr/>
        </p:nvSpPr>
        <p:spPr>
          <a:xfrm>
            <a:off x="223520" y="582414"/>
            <a:ext cx="3677920" cy="584775"/>
          </a:xfrm>
          <a:prstGeom prst="rect">
            <a:avLst/>
          </a:prstGeom>
          <a:noFill/>
        </p:spPr>
        <p:txBody>
          <a:bodyPr wrap="square">
            <a:spAutoFit/>
          </a:bodyPr>
          <a:lstStyle/>
          <a:p>
            <a:r>
              <a:rPr lang="en-US" altLang="zh-CN" sz="3200" b="1" dirty="0">
                <a:ln>
                  <a:solidFill>
                    <a:schemeClr val="bg1"/>
                  </a:solidFill>
                </a:ln>
                <a:noFill/>
                <a:latin typeface="Novecento wide Bold" panose="00000805000000000000" pitchFamily="50" charset="0"/>
                <a:ea typeface="DFGGothic-UB" panose="020B0C00000000000000" pitchFamily="34" charset="-128"/>
              </a:rPr>
              <a:t>INTRODUCTION</a:t>
            </a:r>
            <a:endParaRPr lang="zh-CN" altLang="en-US" sz="3200" dirty="0">
              <a:ln>
                <a:solidFill>
                  <a:schemeClr val="bg1"/>
                </a:solidFill>
              </a:ln>
              <a:noFill/>
            </a:endParaRPr>
          </a:p>
        </p:txBody>
      </p:sp>
      <p:sp>
        <p:nvSpPr>
          <p:cNvPr id="11" name="文本框 10">
            <a:extLst>
              <a:ext uri="{FF2B5EF4-FFF2-40B4-BE49-F238E27FC236}">
                <a16:creationId xmlns:a16="http://schemas.microsoft.com/office/drawing/2014/main" id="{2C9B0C67-02A1-75D2-C241-CE18F23A93B6}"/>
              </a:ext>
            </a:extLst>
          </p:cNvPr>
          <p:cNvSpPr txBox="1"/>
          <p:nvPr/>
        </p:nvSpPr>
        <p:spPr>
          <a:xfrm>
            <a:off x="1391920" y="796984"/>
            <a:ext cx="367792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#pROBLEM</a:t>
            </a:r>
            <a:endParaRPr lang="zh-CN" altLang="en-US" sz="3200" dirty="0">
              <a:ln>
                <a:solidFill>
                  <a:schemeClr val="bg1"/>
                </a:solidFill>
              </a:ln>
              <a:solidFill>
                <a:schemeClr val="bg1"/>
              </a:solidFill>
            </a:endParaRPr>
          </a:p>
        </p:txBody>
      </p:sp>
      <p:sp>
        <p:nvSpPr>
          <p:cNvPr id="12" name="矩形 11">
            <a:extLst>
              <a:ext uri="{FF2B5EF4-FFF2-40B4-BE49-F238E27FC236}">
                <a16:creationId xmlns:a16="http://schemas.microsoft.com/office/drawing/2014/main" id="{53474711-2C2E-5B59-0000-7FF3A3A232B8}"/>
              </a:ext>
            </a:extLst>
          </p:cNvPr>
          <p:cNvSpPr/>
          <p:nvPr/>
        </p:nvSpPr>
        <p:spPr>
          <a:xfrm>
            <a:off x="887307" y="2071458"/>
            <a:ext cx="6326294" cy="38890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FD5A8AC-024B-7DE2-C25A-C0BB05BEDA3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00" b="90000" l="9961" r="95898">
                        <a14:foregroundMark x1="73828" y1="48000" x2="73828" y2="48000"/>
                        <a14:foregroundMark x1="77539" y1="52500" x2="77539" y2="52500"/>
                        <a14:foregroundMark x1="83789" y1="44500" x2="83789" y2="44500"/>
                        <a14:foregroundMark x1="85938" y1="90000" x2="85938" y2="90000"/>
                        <a14:foregroundMark x1="90234" y1="59000" x2="90234" y2="59000"/>
                        <a14:foregroundMark x1="90430" y1="47500" x2="90430" y2="47500"/>
                        <a14:foregroundMark x1="89453" y1="47000" x2="89453" y2="47000"/>
                        <a14:foregroundMark x1="91016" y1="51500" x2="91016" y2="51500"/>
                        <a14:foregroundMark x1="91602" y1="31500" x2="91602" y2="31500"/>
                        <a14:foregroundMark x1="88477" y1="13500" x2="88477" y2="13500"/>
                        <a14:foregroundMark x1="82227" y1="11500" x2="82227" y2="11500"/>
                        <a14:foregroundMark x1="90430" y1="7000" x2="90430" y2="7000"/>
                        <a14:foregroundMark x1="95898" y1="25000" x2="95898" y2="25000"/>
                        <a14:backgroundMark x1="28125" y1="39500" x2="28125" y2="39500"/>
                        <a14:backgroundMark x1="22656" y1="28500" x2="22656" y2="28500"/>
                        <a14:backgroundMark x1="72070" y1="28000" x2="72070" y2="28000"/>
                        <a14:backgroundMark x1="75391" y1="26500" x2="75391" y2="26500"/>
                        <a14:backgroundMark x1="70313" y1="80000" x2="70313" y2="80000"/>
                        <a14:backgroundMark x1="66992" y1="81500" x2="66992" y2="81500"/>
                        <a14:backgroundMark x1="72266" y1="82000" x2="72266" y2="82000"/>
                      </a14:backgroundRemoval>
                    </a14:imgEffect>
                  </a14:imgLayer>
                </a14:imgProps>
              </a:ext>
              <a:ext uri="{28A0092B-C50C-407E-A947-70E740481C1C}">
                <a14:useLocalDpi xmlns:a14="http://schemas.microsoft.com/office/drawing/2010/main" val="0"/>
              </a:ext>
            </a:extLst>
          </a:blip>
          <a:srcRect l="65669"/>
          <a:stretch/>
        </p:blipFill>
        <p:spPr>
          <a:xfrm>
            <a:off x="3970020" y="466608"/>
            <a:ext cx="898568" cy="1022436"/>
          </a:xfrm>
          <a:prstGeom prst="rect">
            <a:avLst/>
          </a:prstGeom>
        </p:spPr>
      </p:pic>
      <p:sp>
        <p:nvSpPr>
          <p:cNvPr id="18" name="文本框 17">
            <a:extLst>
              <a:ext uri="{FF2B5EF4-FFF2-40B4-BE49-F238E27FC236}">
                <a16:creationId xmlns:a16="http://schemas.microsoft.com/office/drawing/2014/main" id="{91DB692B-4FE3-8233-A082-50B0B3575D9E}"/>
              </a:ext>
            </a:extLst>
          </p:cNvPr>
          <p:cNvSpPr txBox="1"/>
          <p:nvPr/>
        </p:nvSpPr>
        <p:spPr>
          <a:xfrm>
            <a:off x="1070187" y="2324080"/>
            <a:ext cx="6096000" cy="3416320"/>
          </a:xfrm>
          <a:prstGeom prst="rect">
            <a:avLst/>
          </a:prstGeom>
          <a:noFill/>
        </p:spPr>
        <p:txBody>
          <a:bodyPr wrap="square">
            <a:spAutoFit/>
          </a:bodyPr>
          <a:lstStyle/>
          <a:p>
            <a:r>
              <a:rPr lang="en-US" altLang="zh-CN" dirty="0">
                <a:solidFill>
                  <a:schemeClr val="bg1"/>
                </a:solidFill>
                <a:latin typeface="Bahnschrift Light" panose="020B0502040204020203" pitchFamily="34" charset="0"/>
                <a:ea typeface="字魂58号-创中黑" panose="00000500000000000000" pitchFamily="2" charset="-122"/>
              </a:rPr>
              <a:t>There are few platforms designed specifically for video game players around the nation to trade their second-handed video games. </a:t>
            </a:r>
          </a:p>
          <a:p>
            <a:r>
              <a:rPr lang="en-US" altLang="zh-CN" dirty="0">
                <a:solidFill>
                  <a:schemeClr val="bg1"/>
                </a:solidFill>
                <a:latin typeface="Bahnschrift Light" panose="020B0502040204020203" pitchFamily="34" charset="0"/>
                <a:ea typeface="字魂58号-创中黑" panose="00000500000000000000" pitchFamily="2" charset="-122"/>
              </a:rPr>
              <a:t> </a:t>
            </a:r>
          </a:p>
          <a:p>
            <a:r>
              <a:rPr lang="en-US" altLang="zh-CN" dirty="0">
                <a:solidFill>
                  <a:schemeClr val="bg1"/>
                </a:solidFill>
                <a:latin typeface="Bahnschrift Light" panose="020B0502040204020203" pitchFamily="34" charset="0"/>
                <a:ea typeface="字魂58号-创中黑" panose="00000500000000000000" pitchFamily="2" charset="-122"/>
              </a:rPr>
              <a:t>These existing platforms, such as GameStop, make big profits by offering lower prices for second-hand games to game owners and then selling them at significantly higher prices. </a:t>
            </a:r>
          </a:p>
          <a:p>
            <a:endParaRPr lang="en-US" altLang="zh-CN"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chemeClr val="bg1"/>
                </a:solidFill>
                <a:latin typeface="Bahnschrift Light" panose="020B0502040204020203" pitchFamily="34" charset="0"/>
                <a:ea typeface="字魂58号-创中黑" panose="00000500000000000000" pitchFamily="2" charset="-122"/>
              </a:rPr>
              <a:t>So, it’s not easy for game players around the nation to search for second-handed games and buy/sell them at fair prices. </a:t>
            </a:r>
          </a:p>
        </p:txBody>
      </p:sp>
      <p:sp>
        <p:nvSpPr>
          <p:cNvPr id="22" name="文本框 21">
            <a:extLst>
              <a:ext uri="{FF2B5EF4-FFF2-40B4-BE49-F238E27FC236}">
                <a16:creationId xmlns:a16="http://schemas.microsoft.com/office/drawing/2014/main" id="{EE432BBF-4151-3CB3-3070-FC1CC9D676C3}"/>
              </a:ext>
            </a:extLst>
          </p:cNvPr>
          <p:cNvSpPr txBox="1"/>
          <p:nvPr/>
        </p:nvSpPr>
        <p:spPr>
          <a:xfrm>
            <a:off x="7626773" y="2508746"/>
            <a:ext cx="3677920" cy="2554545"/>
          </a:xfrm>
          <a:prstGeom prst="rect">
            <a:avLst/>
          </a:prstGeom>
          <a:noFill/>
        </p:spPr>
        <p:txBody>
          <a:bodyPr wrap="square">
            <a:spAutoFit/>
          </a:bodyPr>
          <a:lstStyle/>
          <a:p>
            <a:pPr algn="ct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SELLER</a:t>
            </a:r>
          </a:p>
          <a:p>
            <a:pPr algn="ct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 	</a:t>
            </a:r>
            <a:r>
              <a:rPr lang="zh-CN" altLang="en-US" sz="3200" b="1" dirty="0">
                <a:ln>
                  <a:solidFill>
                    <a:schemeClr val="bg1"/>
                  </a:solidFill>
                </a:ln>
                <a:solidFill>
                  <a:schemeClr val="bg1"/>
                </a:solidFill>
                <a:latin typeface="Novecento wide Bold" panose="00000805000000000000" pitchFamily="50" charset="0"/>
                <a:ea typeface="DFGGothic-UB" panose="020B0C00000000000000" pitchFamily="34" charset="-128"/>
              </a:rPr>
              <a:t>↑ </a:t>
            </a: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$20</a:t>
            </a:r>
          </a:p>
          <a:p>
            <a:pPr algn="ct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MIDDLE MAN</a:t>
            </a:r>
          </a:p>
          <a:p>
            <a:pPr algn="ct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	</a:t>
            </a:r>
            <a:r>
              <a:rPr lang="zh-CN" altLang="en-US" sz="3200" b="1" dirty="0">
                <a:ln>
                  <a:solidFill>
                    <a:schemeClr val="bg1"/>
                  </a:solidFill>
                </a:ln>
                <a:solidFill>
                  <a:schemeClr val="bg1"/>
                </a:solidFill>
                <a:latin typeface="Novecento wide Bold" panose="00000805000000000000" pitchFamily="50" charset="0"/>
                <a:ea typeface="DFGGothic-UB" panose="020B0C00000000000000" pitchFamily="34" charset="-128"/>
              </a:rPr>
              <a:t>↓ </a:t>
            </a: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$60</a:t>
            </a:r>
          </a:p>
          <a:p>
            <a:pPr algn="ct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CONSUMER</a:t>
            </a:r>
            <a:endParaRPr lang="zh-CN" altLang="en-US" sz="3200" dirty="0">
              <a:ln>
                <a:solidFill>
                  <a:schemeClr val="bg1"/>
                </a:solidFill>
              </a:ln>
              <a:solidFill>
                <a:schemeClr val="bg1"/>
              </a:solidFill>
            </a:endParaRPr>
          </a:p>
        </p:txBody>
      </p:sp>
      <p:sp>
        <p:nvSpPr>
          <p:cNvPr id="15" name="文本框 14">
            <a:extLst>
              <a:ext uri="{FF2B5EF4-FFF2-40B4-BE49-F238E27FC236}">
                <a16:creationId xmlns:a16="http://schemas.microsoft.com/office/drawing/2014/main" id="{F966CFA7-1431-B470-A05B-FAD7224F7BCB}"/>
              </a:ext>
            </a:extLst>
          </p:cNvPr>
          <p:cNvSpPr txBox="1"/>
          <p:nvPr/>
        </p:nvSpPr>
        <p:spPr>
          <a:xfrm>
            <a:off x="12711960" y="796984"/>
            <a:ext cx="367792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#solution</a:t>
            </a:r>
            <a:endParaRPr lang="zh-CN" altLang="en-US" sz="3200" dirty="0">
              <a:ln>
                <a:solidFill>
                  <a:schemeClr val="bg1"/>
                </a:solidFill>
              </a:ln>
              <a:solidFill>
                <a:schemeClr val="bg1"/>
              </a:solidFill>
            </a:endParaRPr>
          </a:p>
        </p:txBody>
      </p:sp>
      <p:pic>
        <p:nvPicPr>
          <p:cNvPr id="16" name="图片 15">
            <a:extLst>
              <a:ext uri="{FF2B5EF4-FFF2-40B4-BE49-F238E27FC236}">
                <a16:creationId xmlns:a16="http://schemas.microsoft.com/office/drawing/2014/main" id="{F15C91B1-D3C6-5966-9ADA-A263532E5E7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630" b="90370" l="10000" r="95366">
                        <a14:foregroundMark x1="83659" y1="45926" x2="83659" y2="45926"/>
                        <a14:foregroundMark x1="73902" y1="45185" x2="73902" y2="45185"/>
                        <a14:foregroundMark x1="76585" y1="60741" x2="76585" y2="60741"/>
                        <a14:foregroundMark x1="91220" y1="76296" x2="91220" y2="76296"/>
                        <a14:foregroundMark x1="83171" y1="88889" x2="83171" y2="88889"/>
                        <a14:foregroundMark x1="95366" y1="73333" x2="95366" y2="73333"/>
                        <a14:foregroundMark x1="85610" y1="88889" x2="85610" y2="88889"/>
                        <a14:foregroundMark x1="89024" y1="90370" x2="89024" y2="90370"/>
                        <a14:foregroundMark x1="89268" y1="90370" x2="89268" y2="90370"/>
                        <a14:foregroundMark x1="87561" y1="90370" x2="87561" y2="90370"/>
                        <a14:backgroundMark x1="55366" y1="13333" x2="55366" y2="13333"/>
                        <a14:backgroundMark x1="30976" y1="14815" x2="30976" y2="14815"/>
                        <a14:backgroundMark x1="33659" y1="14815" x2="19756" y2="14815"/>
                        <a14:backgroundMark x1="19756" y1="14815" x2="17561" y2="25185"/>
                        <a14:backgroundMark x1="55610" y1="13333" x2="71463" y2="11852"/>
                        <a14:backgroundMark x1="70976" y1="14815" x2="72439" y2="13333"/>
                        <a14:backgroundMark x1="65854" y1="84444" x2="71220" y2="84444"/>
                        <a14:backgroundMark x1="89024" y1="90370" x2="89024" y2="90370"/>
                        <a14:backgroundMark x1="89756" y1="91111" x2="89756" y2="91111"/>
                        <a14:backgroundMark x1="87561" y1="91852" x2="87561" y2="91852"/>
                        <a14:backgroundMark x1="88293" y1="91852" x2="88293" y2="91852"/>
                        <a14:backgroundMark x1="87561" y1="91852" x2="87561" y2="91852"/>
                      </a14:backgroundRemoval>
                    </a14:imgEffect>
                  </a14:imgLayer>
                </a14:imgProps>
              </a:ext>
              <a:ext uri="{28A0092B-C50C-407E-A947-70E740481C1C}">
                <a14:useLocalDpi xmlns:a14="http://schemas.microsoft.com/office/drawing/2010/main" val="0"/>
              </a:ext>
            </a:extLst>
          </a:blip>
          <a:srcRect l="59886"/>
          <a:stretch/>
        </p:blipFill>
        <p:spPr>
          <a:xfrm>
            <a:off x="15312919" y="582414"/>
            <a:ext cx="1076961" cy="884008"/>
          </a:xfrm>
          <a:prstGeom prst="rect">
            <a:avLst/>
          </a:prstGeom>
        </p:spPr>
      </p:pic>
    </p:spTree>
    <p:extLst>
      <p:ext uri="{BB962C8B-B14F-4D97-AF65-F5344CB8AC3E}">
        <p14:creationId xmlns:p14="http://schemas.microsoft.com/office/powerpoint/2010/main" val="15037907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E1254E2-BA90-332F-6F44-5CB732805B8F}"/>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10" name="文本框 9">
            <a:extLst>
              <a:ext uri="{FF2B5EF4-FFF2-40B4-BE49-F238E27FC236}">
                <a16:creationId xmlns:a16="http://schemas.microsoft.com/office/drawing/2014/main" id="{D2A4A975-8B34-5645-A134-60617AF8235E}"/>
              </a:ext>
            </a:extLst>
          </p:cNvPr>
          <p:cNvSpPr txBox="1"/>
          <p:nvPr/>
        </p:nvSpPr>
        <p:spPr>
          <a:xfrm>
            <a:off x="223520" y="582414"/>
            <a:ext cx="3677920" cy="584775"/>
          </a:xfrm>
          <a:prstGeom prst="rect">
            <a:avLst/>
          </a:prstGeom>
          <a:noFill/>
        </p:spPr>
        <p:txBody>
          <a:bodyPr wrap="square">
            <a:spAutoFit/>
          </a:bodyPr>
          <a:lstStyle/>
          <a:p>
            <a:r>
              <a:rPr lang="en-US" altLang="zh-CN" sz="3200" b="1" dirty="0">
                <a:ln>
                  <a:solidFill>
                    <a:schemeClr val="bg1"/>
                  </a:solidFill>
                </a:ln>
                <a:noFill/>
                <a:latin typeface="Novecento wide Bold" panose="00000805000000000000" pitchFamily="50" charset="0"/>
                <a:ea typeface="DFGGothic-UB" panose="020B0C00000000000000" pitchFamily="34" charset="-128"/>
              </a:rPr>
              <a:t>INTRODUCTION</a:t>
            </a:r>
            <a:endParaRPr lang="zh-CN" altLang="en-US" sz="3200" dirty="0">
              <a:ln>
                <a:solidFill>
                  <a:schemeClr val="bg1"/>
                </a:solidFill>
              </a:ln>
              <a:noFill/>
            </a:endParaRPr>
          </a:p>
        </p:txBody>
      </p:sp>
      <p:sp>
        <p:nvSpPr>
          <p:cNvPr id="11" name="文本框 10">
            <a:extLst>
              <a:ext uri="{FF2B5EF4-FFF2-40B4-BE49-F238E27FC236}">
                <a16:creationId xmlns:a16="http://schemas.microsoft.com/office/drawing/2014/main" id="{2C9B0C67-02A1-75D2-C241-CE18F23A93B6}"/>
              </a:ext>
            </a:extLst>
          </p:cNvPr>
          <p:cNvSpPr txBox="1"/>
          <p:nvPr/>
        </p:nvSpPr>
        <p:spPr>
          <a:xfrm>
            <a:off x="1391920" y="796984"/>
            <a:ext cx="367792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#solution</a:t>
            </a:r>
            <a:endParaRPr lang="zh-CN" altLang="en-US" sz="3200" dirty="0">
              <a:ln>
                <a:solidFill>
                  <a:schemeClr val="bg1"/>
                </a:solidFill>
              </a:ln>
              <a:solidFill>
                <a:schemeClr val="bg1"/>
              </a:solidFill>
            </a:endParaRPr>
          </a:p>
        </p:txBody>
      </p:sp>
      <p:sp>
        <p:nvSpPr>
          <p:cNvPr id="12" name="矩形 11">
            <a:extLst>
              <a:ext uri="{FF2B5EF4-FFF2-40B4-BE49-F238E27FC236}">
                <a16:creationId xmlns:a16="http://schemas.microsoft.com/office/drawing/2014/main" id="{53474711-2C2E-5B59-0000-7FF3A3A232B8}"/>
              </a:ext>
            </a:extLst>
          </p:cNvPr>
          <p:cNvSpPr/>
          <p:nvPr/>
        </p:nvSpPr>
        <p:spPr>
          <a:xfrm>
            <a:off x="812800" y="2418080"/>
            <a:ext cx="6556587" cy="25320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DB9AE179-3976-FEA6-FF67-23573C917F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630" b="90370" l="10000" r="95366">
                        <a14:foregroundMark x1="83659" y1="45926" x2="83659" y2="45926"/>
                        <a14:foregroundMark x1="73902" y1="45185" x2="73902" y2="45185"/>
                        <a14:foregroundMark x1="76585" y1="60741" x2="76585" y2="60741"/>
                        <a14:foregroundMark x1="91220" y1="76296" x2="91220" y2="76296"/>
                        <a14:foregroundMark x1="83171" y1="88889" x2="83171" y2="88889"/>
                        <a14:foregroundMark x1="95366" y1="73333" x2="95366" y2="73333"/>
                        <a14:foregroundMark x1="85610" y1="88889" x2="85610" y2="88889"/>
                        <a14:foregroundMark x1="89024" y1="90370" x2="89024" y2="90370"/>
                        <a14:foregroundMark x1="89268" y1="90370" x2="89268" y2="90370"/>
                        <a14:foregroundMark x1="87561" y1="90370" x2="87561" y2="90370"/>
                        <a14:backgroundMark x1="55366" y1="13333" x2="55366" y2="13333"/>
                        <a14:backgroundMark x1="30976" y1="14815" x2="30976" y2="14815"/>
                        <a14:backgroundMark x1="33659" y1="14815" x2="19756" y2="14815"/>
                        <a14:backgroundMark x1="19756" y1="14815" x2="17561" y2="25185"/>
                        <a14:backgroundMark x1="55610" y1="13333" x2="71463" y2="11852"/>
                        <a14:backgroundMark x1="70976" y1="14815" x2="72439" y2="13333"/>
                        <a14:backgroundMark x1="65854" y1="84444" x2="71220" y2="84444"/>
                        <a14:backgroundMark x1="89024" y1="90370" x2="89024" y2="90370"/>
                        <a14:backgroundMark x1="89756" y1="91111" x2="89756" y2="91111"/>
                        <a14:backgroundMark x1="87561" y1="91852" x2="87561" y2="91852"/>
                        <a14:backgroundMark x1="88293" y1="91852" x2="88293" y2="91852"/>
                        <a14:backgroundMark x1="87561" y1="91852" x2="87561" y2="91852"/>
                      </a14:backgroundRemoval>
                    </a14:imgEffect>
                  </a14:imgLayer>
                </a14:imgProps>
              </a:ext>
              <a:ext uri="{28A0092B-C50C-407E-A947-70E740481C1C}">
                <a14:useLocalDpi xmlns:a14="http://schemas.microsoft.com/office/drawing/2010/main" val="0"/>
              </a:ext>
            </a:extLst>
          </a:blip>
          <a:srcRect l="59886"/>
          <a:stretch/>
        </p:blipFill>
        <p:spPr>
          <a:xfrm>
            <a:off x="3992879" y="582414"/>
            <a:ext cx="1076961" cy="884008"/>
          </a:xfrm>
          <a:prstGeom prst="rect">
            <a:avLst/>
          </a:prstGeom>
        </p:spPr>
      </p:pic>
      <p:sp>
        <p:nvSpPr>
          <p:cNvPr id="13" name="文本框 12">
            <a:extLst>
              <a:ext uri="{FF2B5EF4-FFF2-40B4-BE49-F238E27FC236}">
                <a16:creationId xmlns:a16="http://schemas.microsoft.com/office/drawing/2014/main" id="{7D567C2C-5A3E-4B27-7B5F-26ECD235295C}"/>
              </a:ext>
            </a:extLst>
          </p:cNvPr>
          <p:cNvSpPr txBox="1"/>
          <p:nvPr/>
        </p:nvSpPr>
        <p:spPr>
          <a:xfrm>
            <a:off x="1029547" y="2641775"/>
            <a:ext cx="6096000" cy="2308324"/>
          </a:xfrm>
          <a:prstGeom prst="rect">
            <a:avLst/>
          </a:prstGeom>
          <a:noFill/>
        </p:spPr>
        <p:txBody>
          <a:bodyPr wrap="square">
            <a:spAutoFit/>
          </a:bodyPr>
          <a:lstStyle/>
          <a:p>
            <a:r>
              <a:rPr lang="en-US" altLang="zh-CN" dirty="0">
                <a:solidFill>
                  <a:schemeClr val="bg1"/>
                </a:solidFill>
                <a:latin typeface="Bahnschrift Light" panose="020B0502040204020203" pitchFamily="34" charset="0"/>
                <a:ea typeface="字魂58号-创中黑" panose="00000500000000000000" pitchFamily="2" charset="-122"/>
              </a:rPr>
              <a:t>We created a website called Game Station, where game players in Canada can trade second-handed games with the least amount of effort. </a:t>
            </a:r>
          </a:p>
          <a:p>
            <a:endParaRPr lang="en-US" altLang="zh-CN"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chemeClr val="bg1"/>
                </a:solidFill>
                <a:latin typeface="Bahnschrift Light" panose="020B0502040204020203" pitchFamily="34" charset="0"/>
                <a:ea typeface="字魂58号-创中黑" panose="00000500000000000000" pitchFamily="2" charset="-122"/>
              </a:rPr>
              <a:t>It’s an end-to-end platform. Every user has two roles: game seller and game buyer. We just bring them together for sharing. There are no intermediate fees. </a:t>
            </a:r>
          </a:p>
          <a:p>
            <a:endParaRPr lang="en-US" altLang="zh-CN" dirty="0">
              <a:solidFill>
                <a:schemeClr val="bg1"/>
              </a:solidFill>
              <a:latin typeface="Bahnschrift Light" panose="020B0502040204020203" pitchFamily="34" charset="0"/>
              <a:ea typeface="字魂58号-创中黑" panose="00000500000000000000" pitchFamily="2" charset="-122"/>
            </a:endParaRPr>
          </a:p>
        </p:txBody>
      </p:sp>
      <p:sp>
        <p:nvSpPr>
          <p:cNvPr id="16" name="文本框 15">
            <a:extLst>
              <a:ext uri="{FF2B5EF4-FFF2-40B4-BE49-F238E27FC236}">
                <a16:creationId xmlns:a16="http://schemas.microsoft.com/office/drawing/2014/main" id="{7831BBBA-4EE3-45F7-BAA7-FDB17CF9BBEC}"/>
              </a:ext>
            </a:extLst>
          </p:cNvPr>
          <p:cNvSpPr txBox="1"/>
          <p:nvPr/>
        </p:nvSpPr>
        <p:spPr>
          <a:xfrm>
            <a:off x="7941141" y="2890391"/>
            <a:ext cx="3677920" cy="1077218"/>
          </a:xfrm>
          <a:prstGeom prst="rect">
            <a:avLst/>
          </a:prstGeom>
          <a:noFill/>
        </p:spPr>
        <p:txBody>
          <a:bodyPr wrap="square">
            <a:spAutoFit/>
          </a:bodyPr>
          <a:lstStyle/>
          <a:p>
            <a:pPr algn="ctr"/>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	</a:t>
            </a:r>
          </a:p>
          <a:p>
            <a:pPr algn="ctr"/>
            <a:r>
              <a:rPr lang="en-US" altLang="zh-CN" sz="3200" b="1" strike="sngStrike" dirty="0">
                <a:ln>
                  <a:solidFill>
                    <a:schemeClr val="bg1"/>
                  </a:solidFill>
                </a:ln>
                <a:solidFill>
                  <a:schemeClr val="bg1"/>
                </a:solidFill>
                <a:latin typeface="Novecento wide Bold" panose="00000805000000000000" pitchFamily="50" charset="0"/>
                <a:ea typeface="DFGGothic-UB" panose="020B0C00000000000000" pitchFamily="34" charset="-128"/>
              </a:rPr>
              <a:t>MIDDLE MAN</a:t>
            </a:r>
          </a:p>
        </p:txBody>
      </p:sp>
      <p:sp>
        <p:nvSpPr>
          <p:cNvPr id="15" name="文本框 14">
            <a:extLst>
              <a:ext uri="{FF2B5EF4-FFF2-40B4-BE49-F238E27FC236}">
                <a16:creationId xmlns:a16="http://schemas.microsoft.com/office/drawing/2014/main" id="{C981EAD3-94D2-B6EA-4142-912368D539FF}"/>
              </a:ext>
            </a:extLst>
          </p:cNvPr>
          <p:cNvSpPr txBox="1"/>
          <p:nvPr/>
        </p:nvSpPr>
        <p:spPr>
          <a:xfrm>
            <a:off x="-3520440" y="796984"/>
            <a:ext cx="367792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#pROBLEM</a:t>
            </a:r>
            <a:endParaRPr lang="zh-CN" altLang="en-US" sz="3200" dirty="0">
              <a:ln>
                <a:solidFill>
                  <a:schemeClr val="bg1"/>
                </a:solidFill>
              </a:ln>
              <a:solidFill>
                <a:schemeClr val="bg1"/>
              </a:solidFill>
            </a:endParaRPr>
          </a:p>
        </p:txBody>
      </p:sp>
      <p:pic>
        <p:nvPicPr>
          <p:cNvPr id="17" name="图片 16">
            <a:extLst>
              <a:ext uri="{FF2B5EF4-FFF2-40B4-BE49-F238E27FC236}">
                <a16:creationId xmlns:a16="http://schemas.microsoft.com/office/drawing/2014/main" id="{4BB7FD8F-B343-5182-57FF-7040C202806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000" b="90000" l="9961" r="95898">
                        <a14:foregroundMark x1="73828" y1="48000" x2="73828" y2="48000"/>
                        <a14:foregroundMark x1="77539" y1="52500" x2="77539" y2="52500"/>
                        <a14:foregroundMark x1="83789" y1="44500" x2="83789" y2="44500"/>
                        <a14:foregroundMark x1="85938" y1="90000" x2="85938" y2="90000"/>
                        <a14:foregroundMark x1="90234" y1="59000" x2="90234" y2="59000"/>
                        <a14:foregroundMark x1="90430" y1="47500" x2="90430" y2="47500"/>
                        <a14:foregroundMark x1="89453" y1="47000" x2="89453" y2="47000"/>
                        <a14:foregroundMark x1="91016" y1="51500" x2="91016" y2="51500"/>
                        <a14:foregroundMark x1="91602" y1="31500" x2="91602" y2="31500"/>
                        <a14:foregroundMark x1="88477" y1="13500" x2="88477" y2="13500"/>
                        <a14:foregroundMark x1="82227" y1="11500" x2="82227" y2="11500"/>
                        <a14:foregroundMark x1="90430" y1="7000" x2="90430" y2="7000"/>
                        <a14:foregroundMark x1="95898" y1="25000" x2="95898" y2="25000"/>
                        <a14:backgroundMark x1="28125" y1="39500" x2="28125" y2="39500"/>
                        <a14:backgroundMark x1="22656" y1="28500" x2="22656" y2="28500"/>
                        <a14:backgroundMark x1="72070" y1="28000" x2="72070" y2="28000"/>
                        <a14:backgroundMark x1="75391" y1="26500" x2="75391" y2="26500"/>
                        <a14:backgroundMark x1="70313" y1="80000" x2="70313" y2="80000"/>
                        <a14:backgroundMark x1="66992" y1="81500" x2="66992" y2="81500"/>
                        <a14:backgroundMark x1="72266" y1="82000" x2="72266" y2="82000"/>
                      </a14:backgroundRemoval>
                    </a14:imgEffect>
                  </a14:imgLayer>
                </a14:imgProps>
              </a:ext>
              <a:ext uri="{28A0092B-C50C-407E-A947-70E740481C1C}">
                <a14:useLocalDpi xmlns:a14="http://schemas.microsoft.com/office/drawing/2010/main" val="0"/>
              </a:ext>
            </a:extLst>
          </a:blip>
          <a:srcRect l="65669"/>
          <a:stretch/>
        </p:blipFill>
        <p:spPr>
          <a:xfrm>
            <a:off x="-942340" y="466608"/>
            <a:ext cx="898568" cy="1022436"/>
          </a:xfrm>
          <a:prstGeom prst="rect">
            <a:avLst/>
          </a:prstGeom>
        </p:spPr>
      </p:pic>
    </p:spTree>
    <p:extLst>
      <p:ext uri="{BB962C8B-B14F-4D97-AF65-F5344CB8AC3E}">
        <p14:creationId xmlns:p14="http://schemas.microsoft.com/office/powerpoint/2010/main" val="41420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3FBEA-D5EE-8943-2391-FD7399A0762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EC1D7E6A-9D86-EE52-BF89-7F92D794115F}"/>
              </a:ext>
            </a:extLst>
          </p:cNvPr>
          <p:cNvPicPr>
            <a:picLocks noChangeAspect="1"/>
          </p:cNvPicPr>
          <p:nvPr/>
        </p:nvPicPr>
        <p:blipFill rotWithShape="1">
          <a:blip r:embed="rId2"/>
          <a:srcRect r="56" b="1604"/>
          <a:stretch/>
        </p:blipFill>
        <p:spPr>
          <a:xfrm>
            <a:off x="0" y="0"/>
            <a:ext cx="12192000" cy="6858000"/>
          </a:xfrm>
          <a:prstGeom prst="rect">
            <a:avLst/>
          </a:prstGeom>
        </p:spPr>
      </p:pic>
      <p:sp>
        <p:nvSpPr>
          <p:cNvPr id="7" name="文本框 6">
            <a:extLst>
              <a:ext uri="{FF2B5EF4-FFF2-40B4-BE49-F238E27FC236}">
                <a16:creationId xmlns:a16="http://schemas.microsoft.com/office/drawing/2014/main" id="{49C89900-4BF4-349F-01B8-F8ADE58D1AA3}"/>
              </a:ext>
            </a:extLst>
          </p:cNvPr>
          <p:cNvSpPr txBox="1"/>
          <p:nvPr/>
        </p:nvSpPr>
        <p:spPr>
          <a:xfrm>
            <a:off x="365760" y="388649"/>
            <a:ext cx="609600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ARCHITECTURE</a:t>
            </a:r>
            <a:endParaRPr lang="zh-CN" altLang="en-US" sz="3200" dirty="0">
              <a:ln>
                <a:solidFill>
                  <a:schemeClr val="bg1"/>
                </a:solidFill>
              </a:ln>
              <a:solidFill>
                <a:schemeClr val="bg1"/>
              </a:solidFill>
            </a:endParaRPr>
          </a:p>
        </p:txBody>
      </p:sp>
      <p:sp>
        <p:nvSpPr>
          <p:cNvPr id="22" name="文本框 21">
            <a:extLst>
              <a:ext uri="{FF2B5EF4-FFF2-40B4-BE49-F238E27FC236}">
                <a16:creationId xmlns:a16="http://schemas.microsoft.com/office/drawing/2014/main" id="{788F2738-908B-9198-FF5A-AC6FD5EA7CFC}"/>
              </a:ext>
            </a:extLst>
          </p:cNvPr>
          <p:cNvSpPr txBox="1"/>
          <p:nvPr/>
        </p:nvSpPr>
        <p:spPr>
          <a:xfrm>
            <a:off x="1563440" y="3514578"/>
            <a:ext cx="1275413" cy="584775"/>
          </a:xfrm>
          <a:prstGeom prst="rect">
            <a:avLst/>
          </a:prstGeom>
          <a:noFill/>
          <a:ln w="12700">
            <a:solidFill>
              <a:schemeClr val="bg1"/>
            </a:solidFill>
          </a:ln>
        </p:spPr>
        <p:txBody>
          <a:bodyPr wrap="square" rtlCol="0">
            <a:spAutoFit/>
          </a:bodyPr>
          <a:lstStyle/>
          <a:p>
            <a:r>
              <a:rPr lang="en-US" altLang="zh-CN" sz="3200" dirty="0">
                <a:solidFill>
                  <a:schemeClr val="bg1"/>
                </a:solidFill>
                <a:latin typeface="Agency FB" panose="020B0503020202020204" pitchFamily="34" charset="0"/>
              </a:rPr>
              <a:t>NAV BAR</a:t>
            </a:r>
            <a:endParaRPr lang="zh-CN" altLang="en-US" sz="3200" dirty="0">
              <a:solidFill>
                <a:schemeClr val="bg1"/>
              </a:solidFill>
              <a:latin typeface="Agency FB" panose="020B0503020202020204" pitchFamily="34" charset="0"/>
            </a:endParaRPr>
          </a:p>
        </p:txBody>
      </p:sp>
      <p:sp>
        <p:nvSpPr>
          <p:cNvPr id="34" name="文本框 33">
            <a:extLst>
              <a:ext uri="{FF2B5EF4-FFF2-40B4-BE49-F238E27FC236}">
                <a16:creationId xmlns:a16="http://schemas.microsoft.com/office/drawing/2014/main" id="{75230F04-CD6D-A90D-83A1-392F4BF28C91}"/>
              </a:ext>
            </a:extLst>
          </p:cNvPr>
          <p:cNvSpPr txBox="1"/>
          <p:nvPr/>
        </p:nvSpPr>
        <p:spPr>
          <a:xfrm>
            <a:off x="3717134" y="1284223"/>
            <a:ext cx="2378866" cy="1261884"/>
          </a:xfrm>
          <a:prstGeom prst="rect">
            <a:avLst/>
          </a:prstGeom>
          <a:noFill/>
          <a:ln w="12700">
            <a:solidFill>
              <a:schemeClr val="bg1"/>
            </a:solidFill>
          </a:ln>
        </p:spPr>
        <p:txBody>
          <a:bodyPr wrap="square" rtlCol="0">
            <a:spAutoFit/>
          </a:bodyPr>
          <a:lstStyle/>
          <a:p>
            <a:r>
              <a:rPr lang="en-US" altLang="zh-CN" sz="2000" b="1" dirty="0">
                <a:solidFill>
                  <a:schemeClr val="bg1"/>
                </a:solidFill>
                <a:latin typeface="Agency FB" panose="020B0503020202020204" pitchFamily="34" charset="0"/>
              </a:rPr>
              <a:t>Homepage</a:t>
            </a:r>
            <a:endParaRPr lang="en-US" altLang="zh-CN" sz="800" b="1" dirty="0">
              <a:solidFill>
                <a:schemeClr val="bg1"/>
              </a:solidFill>
              <a:latin typeface="Agency FB" panose="020B0503020202020204" pitchFamily="34" charset="0"/>
            </a:endParaRPr>
          </a:p>
          <a:p>
            <a:r>
              <a:rPr lang="en-US" altLang="zh-CN" sz="2000"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Viewed History</a:t>
            </a:r>
          </a:p>
          <a:p>
            <a:r>
              <a:rPr lang="zh-CN" altLang="en-US"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Today’s Pick</a:t>
            </a:r>
          </a:p>
          <a:p>
            <a:r>
              <a:rPr lang="en-US" altLang="zh-CN" dirty="0">
                <a:solidFill>
                  <a:schemeClr val="bg1"/>
                </a:solidFill>
                <a:latin typeface="Agency FB" panose="020B0503020202020204" pitchFamily="34" charset="0"/>
              </a:rPr>
              <a:t> - Platform-Based Contents</a:t>
            </a:r>
            <a:endParaRPr lang="zh-CN" altLang="en-US" dirty="0">
              <a:solidFill>
                <a:schemeClr val="bg1"/>
              </a:solidFill>
              <a:latin typeface="Agency FB" panose="020B0503020202020204" pitchFamily="34" charset="0"/>
            </a:endParaRPr>
          </a:p>
        </p:txBody>
      </p:sp>
      <p:sp>
        <p:nvSpPr>
          <p:cNvPr id="35" name="文本框 34">
            <a:extLst>
              <a:ext uri="{FF2B5EF4-FFF2-40B4-BE49-F238E27FC236}">
                <a16:creationId xmlns:a16="http://schemas.microsoft.com/office/drawing/2014/main" id="{4EEB884F-DA86-1030-9D4B-50E40CBC4661}"/>
              </a:ext>
            </a:extLst>
          </p:cNvPr>
          <p:cNvSpPr txBox="1"/>
          <p:nvPr/>
        </p:nvSpPr>
        <p:spPr>
          <a:xfrm>
            <a:off x="3717134" y="2762227"/>
            <a:ext cx="2378866" cy="954107"/>
          </a:xfrm>
          <a:prstGeom prst="rect">
            <a:avLst/>
          </a:prstGeom>
          <a:noFill/>
          <a:ln w="12700">
            <a:solidFill>
              <a:schemeClr val="bg1"/>
            </a:solidFill>
          </a:ln>
        </p:spPr>
        <p:txBody>
          <a:bodyPr wrap="square" rtlCol="0">
            <a:spAutoFit/>
          </a:bodyPr>
          <a:lstStyle/>
          <a:p>
            <a:r>
              <a:rPr lang="en-US" altLang="zh-CN" sz="2000" b="1" dirty="0">
                <a:solidFill>
                  <a:schemeClr val="bg1"/>
                </a:solidFill>
                <a:latin typeface="Agency FB" panose="020B0503020202020204" pitchFamily="34" charset="0"/>
              </a:rPr>
              <a:t>Game Search</a:t>
            </a:r>
          </a:p>
          <a:p>
            <a:r>
              <a:rPr lang="en-US" altLang="zh-CN" dirty="0">
                <a:solidFill>
                  <a:schemeClr val="bg1"/>
                </a:solidFill>
                <a:latin typeface="Agency FB" panose="020B0503020202020204" pitchFamily="34" charset="0"/>
              </a:rPr>
              <a:t> - Keyword Search</a:t>
            </a:r>
          </a:p>
          <a:p>
            <a:r>
              <a:rPr lang="zh-CN" altLang="en-US"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Today’s Pick</a:t>
            </a:r>
          </a:p>
        </p:txBody>
      </p:sp>
      <p:sp>
        <p:nvSpPr>
          <p:cNvPr id="37" name="文本框 36">
            <a:extLst>
              <a:ext uri="{FF2B5EF4-FFF2-40B4-BE49-F238E27FC236}">
                <a16:creationId xmlns:a16="http://schemas.microsoft.com/office/drawing/2014/main" id="{FA0E3E8B-170C-EC0F-D936-756F0293E4A4}"/>
              </a:ext>
            </a:extLst>
          </p:cNvPr>
          <p:cNvSpPr txBox="1"/>
          <p:nvPr/>
        </p:nvSpPr>
        <p:spPr>
          <a:xfrm>
            <a:off x="3717134" y="3933360"/>
            <a:ext cx="2378866" cy="954107"/>
          </a:xfrm>
          <a:prstGeom prst="rect">
            <a:avLst/>
          </a:prstGeom>
          <a:noFill/>
          <a:ln w="12700">
            <a:solidFill>
              <a:schemeClr val="bg1"/>
            </a:solidFill>
          </a:ln>
        </p:spPr>
        <p:txBody>
          <a:bodyPr wrap="square" rtlCol="0">
            <a:spAutoFit/>
          </a:bodyPr>
          <a:lstStyle/>
          <a:p>
            <a:r>
              <a:rPr lang="en-US" altLang="zh-CN" sz="2000" b="1" dirty="0">
                <a:solidFill>
                  <a:schemeClr val="bg1"/>
                </a:solidFill>
                <a:latin typeface="Agency FB" panose="020B0503020202020204" pitchFamily="34" charset="0"/>
              </a:rPr>
              <a:t>Game Sell</a:t>
            </a:r>
            <a:endParaRPr lang="en-US" altLang="zh-CN" sz="800" b="1" dirty="0">
              <a:solidFill>
                <a:schemeClr val="bg1"/>
              </a:solidFill>
              <a:latin typeface="Agency FB" panose="020B0503020202020204" pitchFamily="34" charset="0"/>
            </a:endParaRPr>
          </a:p>
          <a:p>
            <a:r>
              <a:rPr lang="en-US" altLang="zh-CN" dirty="0">
                <a:solidFill>
                  <a:schemeClr val="bg1"/>
                </a:solidFill>
                <a:latin typeface="Agency FB" panose="020B0503020202020204" pitchFamily="34" charset="0"/>
              </a:rPr>
              <a:t> - Multi-Picture Upload</a:t>
            </a:r>
          </a:p>
          <a:p>
            <a:r>
              <a:rPr lang="zh-CN" altLang="en-US"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Detail Upload</a:t>
            </a:r>
          </a:p>
        </p:txBody>
      </p:sp>
      <p:sp>
        <p:nvSpPr>
          <p:cNvPr id="38" name="文本框 37">
            <a:extLst>
              <a:ext uri="{FF2B5EF4-FFF2-40B4-BE49-F238E27FC236}">
                <a16:creationId xmlns:a16="http://schemas.microsoft.com/office/drawing/2014/main" id="{BAF90715-11B7-0257-2A7D-B21CD149DBF4}"/>
              </a:ext>
            </a:extLst>
          </p:cNvPr>
          <p:cNvSpPr txBox="1"/>
          <p:nvPr/>
        </p:nvSpPr>
        <p:spPr>
          <a:xfrm>
            <a:off x="3717134" y="5125389"/>
            <a:ext cx="2378866" cy="954107"/>
          </a:xfrm>
          <a:prstGeom prst="rect">
            <a:avLst/>
          </a:prstGeom>
          <a:noFill/>
          <a:ln w="12700">
            <a:solidFill>
              <a:schemeClr val="bg1"/>
            </a:solidFill>
          </a:ln>
        </p:spPr>
        <p:txBody>
          <a:bodyPr wrap="square" rtlCol="0">
            <a:spAutoFit/>
          </a:bodyPr>
          <a:lstStyle/>
          <a:p>
            <a:r>
              <a:rPr lang="en-US" altLang="zh-CN" sz="2000" b="1" dirty="0">
                <a:solidFill>
                  <a:schemeClr val="bg1"/>
                </a:solidFill>
                <a:latin typeface="Agency FB" panose="020B0503020202020204" pitchFamily="34" charset="0"/>
              </a:rPr>
              <a:t>Login / Profile</a:t>
            </a:r>
            <a:endParaRPr lang="en-US" altLang="zh-CN" sz="800" b="1" dirty="0">
              <a:solidFill>
                <a:schemeClr val="bg1"/>
              </a:solidFill>
              <a:latin typeface="Agency FB" panose="020B0503020202020204" pitchFamily="34" charset="0"/>
            </a:endParaRPr>
          </a:p>
          <a:p>
            <a:r>
              <a:rPr lang="en-US" altLang="zh-CN" dirty="0">
                <a:solidFill>
                  <a:schemeClr val="bg1"/>
                </a:solidFill>
                <a:latin typeface="Agency FB" panose="020B0503020202020204" pitchFamily="34" charset="0"/>
              </a:rPr>
              <a:t> - Edit Avatar</a:t>
            </a:r>
          </a:p>
          <a:p>
            <a:r>
              <a:rPr lang="zh-CN" altLang="en-US"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Manage Posted Games</a:t>
            </a:r>
          </a:p>
        </p:txBody>
      </p:sp>
      <p:sp>
        <p:nvSpPr>
          <p:cNvPr id="39" name="文本框 38">
            <a:extLst>
              <a:ext uri="{FF2B5EF4-FFF2-40B4-BE49-F238E27FC236}">
                <a16:creationId xmlns:a16="http://schemas.microsoft.com/office/drawing/2014/main" id="{7BF9FE63-F40C-959A-7CB3-099B57BA9790}"/>
              </a:ext>
            </a:extLst>
          </p:cNvPr>
          <p:cNvSpPr txBox="1"/>
          <p:nvPr/>
        </p:nvSpPr>
        <p:spPr>
          <a:xfrm>
            <a:off x="7168146" y="1915165"/>
            <a:ext cx="2544814" cy="1508105"/>
          </a:xfrm>
          <a:prstGeom prst="rect">
            <a:avLst/>
          </a:prstGeom>
          <a:noFill/>
          <a:ln w="12700">
            <a:solidFill>
              <a:schemeClr val="bg1"/>
            </a:solidFill>
          </a:ln>
        </p:spPr>
        <p:txBody>
          <a:bodyPr wrap="square" rtlCol="0">
            <a:spAutoFit/>
          </a:bodyPr>
          <a:lstStyle/>
          <a:p>
            <a:r>
              <a:rPr lang="en-US" altLang="zh-CN" sz="2000" b="1" dirty="0">
                <a:solidFill>
                  <a:schemeClr val="bg1"/>
                </a:solidFill>
                <a:latin typeface="Agency FB" panose="020B0503020202020204" pitchFamily="34" charset="0"/>
              </a:rPr>
              <a:t>Game Details</a:t>
            </a:r>
            <a:endParaRPr lang="en-US" altLang="zh-CN" sz="800" b="1" dirty="0">
              <a:solidFill>
                <a:schemeClr val="bg1"/>
              </a:solidFill>
              <a:latin typeface="Agency FB" panose="020B0503020202020204" pitchFamily="34" charset="0"/>
            </a:endParaRPr>
          </a:p>
          <a:p>
            <a:r>
              <a:rPr lang="en-US" altLang="zh-CN" dirty="0">
                <a:solidFill>
                  <a:schemeClr val="bg1"/>
                </a:solidFill>
                <a:latin typeface="Agency FB" panose="020B0503020202020204" pitchFamily="34" charset="0"/>
              </a:rPr>
              <a:t> - Scroll Images</a:t>
            </a:r>
          </a:p>
          <a:p>
            <a:r>
              <a:rPr lang="zh-CN" altLang="en-US"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Location based on Google Map</a:t>
            </a:r>
          </a:p>
          <a:p>
            <a:r>
              <a:rPr lang="en-US" altLang="zh-CN" dirty="0">
                <a:solidFill>
                  <a:schemeClr val="bg1"/>
                </a:solidFill>
                <a:latin typeface="Agency FB" panose="020B0503020202020204" pitchFamily="34" charset="0"/>
              </a:rPr>
              <a:t> - Comment</a:t>
            </a:r>
          </a:p>
          <a:p>
            <a:r>
              <a:rPr lang="en-US" altLang="zh-CN" dirty="0">
                <a:solidFill>
                  <a:schemeClr val="bg1"/>
                </a:solidFill>
                <a:latin typeface="Agency FB" panose="020B0503020202020204" pitchFamily="34" charset="0"/>
              </a:rPr>
              <a:t> - Seller Profile</a:t>
            </a:r>
          </a:p>
        </p:txBody>
      </p:sp>
      <p:sp>
        <p:nvSpPr>
          <p:cNvPr id="40" name="文本框 39">
            <a:extLst>
              <a:ext uri="{FF2B5EF4-FFF2-40B4-BE49-F238E27FC236}">
                <a16:creationId xmlns:a16="http://schemas.microsoft.com/office/drawing/2014/main" id="{3602F6C6-A457-0D77-AFA3-25BC21848173}"/>
              </a:ext>
            </a:extLst>
          </p:cNvPr>
          <p:cNvSpPr txBox="1"/>
          <p:nvPr/>
        </p:nvSpPr>
        <p:spPr>
          <a:xfrm>
            <a:off x="7168146" y="3688934"/>
            <a:ext cx="2544814" cy="954107"/>
          </a:xfrm>
          <a:prstGeom prst="rect">
            <a:avLst/>
          </a:prstGeom>
          <a:noFill/>
          <a:ln w="12700">
            <a:solidFill>
              <a:schemeClr val="bg1"/>
            </a:solidFill>
          </a:ln>
        </p:spPr>
        <p:txBody>
          <a:bodyPr wrap="square" rtlCol="0">
            <a:spAutoFit/>
          </a:bodyPr>
          <a:lstStyle/>
          <a:p>
            <a:r>
              <a:rPr lang="en-US" altLang="zh-CN" sz="2000" b="1" dirty="0">
                <a:solidFill>
                  <a:schemeClr val="bg1"/>
                </a:solidFill>
                <a:latin typeface="Agency FB" panose="020B0503020202020204" pitchFamily="34" charset="0"/>
              </a:rPr>
              <a:t>Edit Game</a:t>
            </a:r>
            <a:endParaRPr lang="en-US" altLang="zh-CN" sz="800" b="1" dirty="0">
              <a:solidFill>
                <a:schemeClr val="bg1"/>
              </a:solidFill>
              <a:latin typeface="Agency FB" panose="020B0503020202020204" pitchFamily="34" charset="0"/>
            </a:endParaRPr>
          </a:p>
          <a:p>
            <a:r>
              <a:rPr lang="en-US" altLang="zh-CN" dirty="0">
                <a:solidFill>
                  <a:schemeClr val="bg1"/>
                </a:solidFill>
                <a:latin typeface="Agency FB" panose="020B0503020202020204" pitchFamily="34" charset="0"/>
              </a:rPr>
              <a:t> - Update Images</a:t>
            </a:r>
          </a:p>
          <a:p>
            <a:r>
              <a:rPr lang="zh-CN" altLang="en-US" dirty="0">
                <a:solidFill>
                  <a:schemeClr val="bg1"/>
                </a:solidFill>
                <a:latin typeface="Agency FB" panose="020B0503020202020204" pitchFamily="34" charset="0"/>
              </a:rPr>
              <a:t> </a:t>
            </a:r>
            <a:r>
              <a:rPr lang="en-US" altLang="zh-CN" dirty="0">
                <a:solidFill>
                  <a:schemeClr val="bg1"/>
                </a:solidFill>
                <a:latin typeface="Agency FB" panose="020B0503020202020204" pitchFamily="34" charset="0"/>
              </a:rPr>
              <a:t>- Update / Delete Item</a:t>
            </a:r>
          </a:p>
        </p:txBody>
      </p:sp>
      <p:sp>
        <p:nvSpPr>
          <p:cNvPr id="50" name="左大括号 49">
            <a:extLst>
              <a:ext uri="{FF2B5EF4-FFF2-40B4-BE49-F238E27FC236}">
                <a16:creationId xmlns:a16="http://schemas.microsoft.com/office/drawing/2014/main" id="{B05ADC07-738D-906B-F6A4-AD54651E5304}"/>
              </a:ext>
            </a:extLst>
          </p:cNvPr>
          <p:cNvSpPr/>
          <p:nvPr/>
        </p:nvSpPr>
        <p:spPr>
          <a:xfrm>
            <a:off x="3195020" y="2242326"/>
            <a:ext cx="176107" cy="3129280"/>
          </a:xfrm>
          <a:prstGeom prst="lef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57150">
                <a:solidFill>
                  <a:schemeClr val="tx1"/>
                </a:solidFill>
              </a:ln>
            </a:endParaRPr>
          </a:p>
        </p:txBody>
      </p:sp>
      <p:cxnSp>
        <p:nvCxnSpPr>
          <p:cNvPr id="52" name="连接符: 肘形 51">
            <a:extLst>
              <a:ext uri="{FF2B5EF4-FFF2-40B4-BE49-F238E27FC236}">
                <a16:creationId xmlns:a16="http://schemas.microsoft.com/office/drawing/2014/main" id="{F49A2F38-BFF0-72A5-5030-0B9C7AD73176}"/>
              </a:ext>
            </a:extLst>
          </p:cNvPr>
          <p:cNvCxnSpPr>
            <a:cxnSpLocks/>
          </p:cNvCxnSpPr>
          <p:nvPr/>
        </p:nvCxnSpPr>
        <p:spPr>
          <a:xfrm>
            <a:off x="6315685" y="2059093"/>
            <a:ext cx="679889" cy="61012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F8C45B6E-BEE5-A01D-363C-E0AFDBA2BBC5}"/>
              </a:ext>
            </a:extLst>
          </p:cNvPr>
          <p:cNvCxnSpPr>
            <a:cxnSpLocks/>
          </p:cNvCxnSpPr>
          <p:nvPr/>
        </p:nvCxnSpPr>
        <p:spPr>
          <a:xfrm flipV="1">
            <a:off x="6320519" y="2669217"/>
            <a:ext cx="670220" cy="634092"/>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1D7E6A-9D86-EE52-BF89-7F92D794115F}"/>
              </a:ext>
            </a:extLst>
          </p:cNvPr>
          <p:cNvPicPr>
            <a:picLocks noChangeAspect="1"/>
          </p:cNvPicPr>
          <p:nvPr/>
        </p:nvPicPr>
        <p:blipFill rotWithShape="1">
          <a:blip r:embed="rId2"/>
          <a:srcRect r="56" b="1604"/>
          <a:stretch/>
        </p:blipFill>
        <p:spPr>
          <a:xfrm>
            <a:off x="0" y="-17822"/>
            <a:ext cx="12192000" cy="6875822"/>
          </a:xfrm>
          <a:prstGeom prst="rect">
            <a:avLst/>
          </a:prstGeom>
        </p:spPr>
      </p:pic>
      <p:pic>
        <p:nvPicPr>
          <p:cNvPr id="11" name="图片 10">
            <a:extLst>
              <a:ext uri="{FF2B5EF4-FFF2-40B4-BE49-F238E27FC236}">
                <a16:creationId xmlns:a16="http://schemas.microsoft.com/office/drawing/2014/main" id="{5377AA5B-C9E0-9C83-625E-448FA07F8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904" y="2852584"/>
            <a:ext cx="1077349" cy="1077349"/>
          </a:xfrm>
          <a:prstGeom prst="rect">
            <a:avLst/>
          </a:prstGeom>
        </p:spPr>
      </p:pic>
      <p:pic>
        <p:nvPicPr>
          <p:cNvPr id="13" name="图片 12">
            <a:extLst>
              <a:ext uri="{FF2B5EF4-FFF2-40B4-BE49-F238E27FC236}">
                <a16:creationId xmlns:a16="http://schemas.microsoft.com/office/drawing/2014/main" id="{880A3407-DA27-21E6-656A-9B02D957C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996" y="2991294"/>
            <a:ext cx="754054" cy="754054"/>
          </a:xfrm>
          <a:prstGeom prst="rect">
            <a:avLst/>
          </a:prstGeom>
        </p:spPr>
      </p:pic>
      <p:pic>
        <p:nvPicPr>
          <p:cNvPr id="15" name="图片 14">
            <a:extLst>
              <a:ext uri="{FF2B5EF4-FFF2-40B4-BE49-F238E27FC236}">
                <a16:creationId xmlns:a16="http://schemas.microsoft.com/office/drawing/2014/main" id="{91A6899C-939B-B8D3-60D9-C30155E7C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303" y="2991294"/>
            <a:ext cx="754054" cy="754054"/>
          </a:xfrm>
          <a:prstGeom prst="rect">
            <a:avLst/>
          </a:prstGeom>
        </p:spPr>
      </p:pic>
      <p:sp>
        <p:nvSpPr>
          <p:cNvPr id="16" name="文本框 15">
            <a:extLst>
              <a:ext uri="{FF2B5EF4-FFF2-40B4-BE49-F238E27FC236}">
                <a16:creationId xmlns:a16="http://schemas.microsoft.com/office/drawing/2014/main" id="{8D31DCF1-6B48-B14B-EA5B-7E72B3AA8196}"/>
              </a:ext>
            </a:extLst>
          </p:cNvPr>
          <p:cNvSpPr txBox="1"/>
          <p:nvPr/>
        </p:nvSpPr>
        <p:spPr>
          <a:xfrm>
            <a:off x="2736724" y="3071973"/>
            <a:ext cx="1352404"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EXPRESS</a:t>
            </a:r>
            <a:endParaRPr lang="zh-CN" altLang="en-US" sz="3200" dirty="0">
              <a:solidFill>
                <a:schemeClr val="bg1"/>
              </a:solidFill>
              <a:latin typeface="Agency FB" panose="020B0503020202020204" pitchFamily="34" charset="0"/>
            </a:endParaRPr>
          </a:p>
        </p:txBody>
      </p:sp>
      <p:sp>
        <p:nvSpPr>
          <p:cNvPr id="17" name="文本框 16">
            <a:extLst>
              <a:ext uri="{FF2B5EF4-FFF2-40B4-BE49-F238E27FC236}">
                <a16:creationId xmlns:a16="http://schemas.microsoft.com/office/drawing/2014/main" id="{223490DA-6ADC-A346-29A4-F5DD9BB8BDEC}"/>
              </a:ext>
            </a:extLst>
          </p:cNvPr>
          <p:cNvSpPr txBox="1"/>
          <p:nvPr/>
        </p:nvSpPr>
        <p:spPr>
          <a:xfrm>
            <a:off x="480820" y="378418"/>
            <a:ext cx="609600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TECH STACK</a:t>
            </a:r>
            <a:endParaRPr lang="zh-CN" altLang="en-US" sz="3200" dirty="0">
              <a:ln>
                <a:solidFill>
                  <a:schemeClr val="bg1"/>
                </a:solidFill>
              </a:ln>
              <a:solidFill>
                <a:schemeClr val="bg1"/>
              </a:solidFill>
            </a:endParaRPr>
          </a:p>
        </p:txBody>
      </p:sp>
      <p:pic>
        <p:nvPicPr>
          <p:cNvPr id="19" name="图片 18">
            <a:extLst>
              <a:ext uri="{FF2B5EF4-FFF2-40B4-BE49-F238E27FC236}">
                <a16:creationId xmlns:a16="http://schemas.microsoft.com/office/drawing/2014/main" id="{C6F5173D-8DA5-538A-E169-F4BB553F1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55181" y="3287399"/>
            <a:ext cx="183206" cy="183206"/>
          </a:xfrm>
          <a:prstGeom prst="rect">
            <a:avLst/>
          </a:prstGeom>
        </p:spPr>
      </p:pic>
      <p:pic>
        <p:nvPicPr>
          <p:cNvPr id="20" name="图片 19">
            <a:extLst>
              <a:ext uri="{FF2B5EF4-FFF2-40B4-BE49-F238E27FC236}">
                <a16:creationId xmlns:a16="http://schemas.microsoft.com/office/drawing/2014/main" id="{A1CA5B11-8D67-6E58-E14D-415522626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51746" y="3272757"/>
            <a:ext cx="183206" cy="183206"/>
          </a:xfrm>
          <a:prstGeom prst="rect">
            <a:avLst/>
          </a:prstGeom>
        </p:spPr>
      </p:pic>
      <p:pic>
        <p:nvPicPr>
          <p:cNvPr id="21" name="图片 20">
            <a:extLst>
              <a:ext uri="{FF2B5EF4-FFF2-40B4-BE49-F238E27FC236}">
                <a16:creationId xmlns:a16="http://schemas.microsoft.com/office/drawing/2014/main" id="{EDE85A8F-673C-23F9-095F-193405E2B6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501384" y="3287399"/>
            <a:ext cx="183206" cy="183206"/>
          </a:xfrm>
          <a:prstGeom prst="rect">
            <a:avLst/>
          </a:prstGeom>
        </p:spPr>
      </p:pic>
      <p:pic>
        <p:nvPicPr>
          <p:cNvPr id="23" name="图片 22">
            <a:extLst>
              <a:ext uri="{FF2B5EF4-FFF2-40B4-BE49-F238E27FC236}">
                <a16:creationId xmlns:a16="http://schemas.microsoft.com/office/drawing/2014/main" id="{AACE287C-B4BA-1A74-C2D7-C8BC45EA69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0830" y="2991294"/>
            <a:ext cx="658344" cy="658344"/>
          </a:xfrm>
          <a:prstGeom prst="rect">
            <a:avLst/>
          </a:prstGeom>
        </p:spPr>
      </p:pic>
      <p:pic>
        <p:nvPicPr>
          <p:cNvPr id="25" name="图片 24">
            <a:extLst>
              <a:ext uri="{FF2B5EF4-FFF2-40B4-BE49-F238E27FC236}">
                <a16:creationId xmlns:a16="http://schemas.microsoft.com/office/drawing/2014/main" id="{985892FC-E733-93D6-A8F2-9AC6BF0171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7237" y="2998418"/>
            <a:ext cx="672999" cy="672999"/>
          </a:xfrm>
          <a:prstGeom prst="rect">
            <a:avLst/>
          </a:prstGeom>
        </p:spPr>
      </p:pic>
      <p:pic>
        <p:nvPicPr>
          <p:cNvPr id="27" name="图片 26">
            <a:extLst>
              <a:ext uri="{FF2B5EF4-FFF2-40B4-BE49-F238E27FC236}">
                <a16:creationId xmlns:a16="http://schemas.microsoft.com/office/drawing/2014/main" id="{8D717F06-0853-E485-DB4E-656DE6859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9299" y="3047635"/>
            <a:ext cx="601357" cy="601357"/>
          </a:xfrm>
          <a:prstGeom prst="rect">
            <a:avLst/>
          </a:prstGeom>
        </p:spPr>
      </p:pic>
      <p:sp>
        <p:nvSpPr>
          <p:cNvPr id="28" name="文本框 27">
            <a:extLst>
              <a:ext uri="{FF2B5EF4-FFF2-40B4-BE49-F238E27FC236}">
                <a16:creationId xmlns:a16="http://schemas.microsoft.com/office/drawing/2014/main" id="{D660B18E-0AFF-01B8-B758-C2E8D77F5201}"/>
              </a:ext>
            </a:extLst>
          </p:cNvPr>
          <p:cNvSpPr txBox="1"/>
          <p:nvPr/>
        </p:nvSpPr>
        <p:spPr>
          <a:xfrm>
            <a:off x="2331724" y="7063218"/>
            <a:ext cx="609600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DATA MODEL</a:t>
            </a:r>
            <a:endParaRPr lang="zh-CN" altLang="en-US" sz="3200" dirty="0">
              <a:ln>
                <a:solidFill>
                  <a:schemeClr val="bg1"/>
                </a:solidFill>
              </a:ln>
              <a:solidFill>
                <a:schemeClr val="bg1"/>
              </a:solidFill>
            </a:endParaRPr>
          </a:p>
        </p:txBody>
      </p:sp>
      <p:sp>
        <p:nvSpPr>
          <p:cNvPr id="18" name="文本框 17">
            <a:extLst>
              <a:ext uri="{FF2B5EF4-FFF2-40B4-BE49-F238E27FC236}">
                <a16:creationId xmlns:a16="http://schemas.microsoft.com/office/drawing/2014/main" id="{860825FC-20EB-37CC-55DF-EABFD19D2D59}"/>
              </a:ext>
            </a:extLst>
          </p:cNvPr>
          <p:cNvSpPr txBox="1"/>
          <p:nvPr/>
        </p:nvSpPr>
        <p:spPr>
          <a:xfrm>
            <a:off x="10839596" y="3015373"/>
            <a:ext cx="1352404"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32021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E733075-E67D-ADEF-2AC5-40157C1429F1}"/>
              </a:ext>
            </a:extLst>
          </p:cNvPr>
          <p:cNvPicPr>
            <a:picLocks noChangeAspect="1"/>
          </p:cNvPicPr>
          <p:nvPr/>
        </p:nvPicPr>
        <p:blipFill rotWithShape="1">
          <a:blip r:embed="rId2"/>
          <a:srcRect r="56" b="1604"/>
          <a:stretch/>
        </p:blipFill>
        <p:spPr>
          <a:xfrm>
            <a:off x="0" y="0"/>
            <a:ext cx="12192000" cy="6858000"/>
          </a:xfrm>
          <a:prstGeom prst="rect">
            <a:avLst/>
          </a:prstGeom>
        </p:spPr>
      </p:pic>
      <p:pic>
        <p:nvPicPr>
          <p:cNvPr id="4" name="图片 3">
            <a:extLst>
              <a:ext uri="{FF2B5EF4-FFF2-40B4-BE49-F238E27FC236}">
                <a16:creationId xmlns:a16="http://schemas.microsoft.com/office/drawing/2014/main" id="{A2C28A2E-6602-2040-F0BD-FAECB0B22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5" y="232557"/>
            <a:ext cx="754054" cy="754054"/>
          </a:xfrm>
          <a:prstGeom prst="rect">
            <a:avLst/>
          </a:prstGeom>
        </p:spPr>
      </p:pic>
      <p:sp>
        <p:nvSpPr>
          <p:cNvPr id="6" name="文本框 5">
            <a:extLst>
              <a:ext uri="{FF2B5EF4-FFF2-40B4-BE49-F238E27FC236}">
                <a16:creationId xmlns:a16="http://schemas.microsoft.com/office/drawing/2014/main" id="{B0077609-0B25-5271-DF33-42710308E198}"/>
              </a:ext>
            </a:extLst>
          </p:cNvPr>
          <p:cNvSpPr txBox="1"/>
          <p:nvPr/>
        </p:nvSpPr>
        <p:spPr>
          <a:xfrm>
            <a:off x="1187563" y="317196"/>
            <a:ext cx="609600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DATA MODEL – DB SCHEMA</a:t>
            </a:r>
            <a:endParaRPr lang="zh-CN" altLang="en-US" sz="3200" dirty="0">
              <a:ln>
                <a:solidFill>
                  <a:schemeClr val="bg1"/>
                </a:solidFill>
              </a:ln>
              <a:solidFill>
                <a:schemeClr val="bg1"/>
              </a:solidFill>
            </a:endParaRPr>
          </a:p>
        </p:txBody>
      </p:sp>
      <p:pic>
        <p:nvPicPr>
          <p:cNvPr id="9" name="图片 8">
            <a:extLst>
              <a:ext uri="{FF2B5EF4-FFF2-40B4-BE49-F238E27FC236}">
                <a16:creationId xmlns:a16="http://schemas.microsoft.com/office/drawing/2014/main" id="{092D6EE6-D9D2-AEDB-2456-FF544C3BD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 y="1426157"/>
            <a:ext cx="10289639" cy="4822259"/>
          </a:xfrm>
          <a:prstGeom prst="rect">
            <a:avLst/>
          </a:prstGeom>
        </p:spPr>
      </p:pic>
    </p:spTree>
    <p:extLst>
      <p:ext uri="{BB962C8B-B14F-4D97-AF65-F5344CB8AC3E}">
        <p14:creationId xmlns:p14="http://schemas.microsoft.com/office/powerpoint/2010/main" val="29471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3635F-B649-E5A6-D599-79403190AE09}"/>
              </a:ext>
            </a:extLst>
          </p:cNvPr>
          <p:cNvPicPr>
            <a:picLocks noChangeAspect="1"/>
          </p:cNvPicPr>
          <p:nvPr/>
        </p:nvPicPr>
        <p:blipFill rotWithShape="1">
          <a:blip r:embed="rId2"/>
          <a:srcRect r="56" b="1604"/>
          <a:stretch/>
        </p:blipFill>
        <p:spPr>
          <a:xfrm>
            <a:off x="0" y="0"/>
            <a:ext cx="12192000" cy="6858000"/>
          </a:xfrm>
          <a:prstGeom prst="rect">
            <a:avLst/>
          </a:prstGeom>
        </p:spPr>
      </p:pic>
      <p:pic>
        <p:nvPicPr>
          <p:cNvPr id="8" name="Image" descr="Image">
            <a:extLst>
              <a:ext uri="{FF2B5EF4-FFF2-40B4-BE49-F238E27FC236}">
                <a16:creationId xmlns:a16="http://schemas.microsoft.com/office/drawing/2014/main" id="{3D1D82FC-C836-8E9D-26AE-F631A268D97F}"/>
              </a:ext>
            </a:extLst>
          </p:cNvPr>
          <p:cNvPicPr>
            <a:picLocks noChangeAspect="1"/>
          </p:cNvPicPr>
          <p:nvPr/>
        </p:nvPicPr>
        <p:blipFill>
          <a:blip r:embed="rId3"/>
          <a:stretch>
            <a:fillRect/>
          </a:stretch>
        </p:blipFill>
        <p:spPr>
          <a:xfrm>
            <a:off x="6964680" y="1426157"/>
            <a:ext cx="4945380" cy="943446"/>
          </a:xfrm>
          <a:prstGeom prst="rect">
            <a:avLst/>
          </a:prstGeom>
          <a:ln w="12700">
            <a:miter lim="400000"/>
          </a:ln>
          <a:effectLst>
            <a:glow rad="63500">
              <a:schemeClr val="accent3">
                <a:satMod val="175000"/>
                <a:alpha val="40000"/>
              </a:schemeClr>
            </a:glow>
          </a:effectLst>
        </p:spPr>
      </p:pic>
      <p:pic>
        <p:nvPicPr>
          <p:cNvPr id="9" name="Image" descr="Image">
            <a:extLst>
              <a:ext uri="{FF2B5EF4-FFF2-40B4-BE49-F238E27FC236}">
                <a16:creationId xmlns:a16="http://schemas.microsoft.com/office/drawing/2014/main" id="{160815A5-89E4-DF62-D083-A0D0083AB3CC}"/>
              </a:ext>
            </a:extLst>
          </p:cNvPr>
          <p:cNvPicPr>
            <a:picLocks noChangeAspect="1"/>
          </p:cNvPicPr>
          <p:nvPr/>
        </p:nvPicPr>
        <p:blipFill rotWithShape="1">
          <a:blip r:embed="rId4"/>
          <a:srcRect l="4213"/>
          <a:stretch/>
        </p:blipFill>
        <p:spPr>
          <a:xfrm>
            <a:off x="6964680" y="2560132"/>
            <a:ext cx="4947926" cy="1815097"/>
          </a:xfrm>
          <a:prstGeom prst="rect">
            <a:avLst/>
          </a:prstGeom>
          <a:ln w="12700">
            <a:miter lim="400000"/>
          </a:ln>
          <a:effectLst>
            <a:glow rad="63500">
              <a:schemeClr val="accent3">
                <a:satMod val="175000"/>
                <a:alpha val="40000"/>
              </a:schemeClr>
            </a:glow>
          </a:effectLst>
        </p:spPr>
      </p:pic>
      <p:pic>
        <p:nvPicPr>
          <p:cNvPr id="10" name="Image" descr="Image">
            <a:extLst>
              <a:ext uri="{FF2B5EF4-FFF2-40B4-BE49-F238E27FC236}">
                <a16:creationId xmlns:a16="http://schemas.microsoft.com/office/drawing/2014/main" id="{8CD26907-6B2B-733A-88C0-503ADB4CCD9D}"/>
              </a:ext>
            </a:extLst>
          </p:cNvPr>
          <p:cNvPicPr>
            <a:picLocks noChangeAspect="1"/>
          </p:cNvPicPr>
          <p:nvPr/>
        </p:nvPicPr>
        <p:blipFill rotWithShape="1">
          <a:blip r:embed="rId5"/>
          <a:srcRect l="2992" r="8173"/>
          <a:stretch/>
        </p:blipFill>
        <p:spPr>
          <a:xfrm>
            <a:off x="6964681" y="4488398"/>
            <a:ext cx="4945380" cy="1719295"/>
          </a:xfrm>
          <a:prstGeom prst="rect">
            <a:avLst/>
          </a:prstGeom>
          <a:ln w="12700">
            <a:miter lim="400000"/>
          </a:ln>
          <a:effectLst>
            <a:glow rad="63500">
              <a:schemeClr val="accent3">
                <a:satMod val="175000"/>
                <a:alpha val="40000"/>
              </a:schemeClr>
            </a:glow>
          </a:effectLst>
        </p:spPr>
      </p:pic>
      <p:sp>
        <p:nvSpPr>
          <p:cNvPr id="11" name="矩形 10">
            <a:extLst>
              <a:ext uri="{FF2B5EF4-FFF2-40B4-BE49-F238E27FC236}">
                <a16:creationId xmlns:a16="http://schemas.microsoft.com/office/drawing/2014/main" id="{EF0566FB-B35F-1B67-D503-6FA526DE1999}"/>
              </a:ext>
            </a:extLst>
          </p:cNvPr>
          <p:cNvSpPr/>
          <p:nvPr/>
        </p:nvSpPr>
        <p:spPr>
          <a:xfrm>
            <a:off x="730957" y="2369604"/>
            <a:ext cx="5754193" cy="2898666"/>
          </a:xfrm>
          <a:prstGeom prst="rect">
            <a:avLst/>
          </a:prstGeom>
          <a:solidFill>
            <a:srgbClr val="1D1D1D"/>
          </a:solidFill>
          <a:ln w="19050">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7ACAE6"/>
                </a:solidFill>
                <a:latin typeface="Bahnschrift Light" panose="020B0502040204020203" pitchFamily="34" charset="0"/>
                <a:ea typeface="字魂58号-创中黑" panose="00000500000000000000" pitchFamily="2" charset="-122"/>
              </a:rPr>
              <a:t>Why Mongoose?</a:t>
            </a:r>
          </a:p>
          <a:p>
            <a:endParaRPr lang="en-US" altLang="zh-CN" b="1" dirty="0">
              <a:solidFill>
                <a:schemeClr val="bg1"/>
              </a:solidFill>
              <a:latin typeface="Bahnschrift Light" panose="020B0502040204020203" pitchFamily="34" charset="0"/>
              <a:ea typeface="字魂58号-创中黑" panose="00000500000000000000" pitchFamily="2" charset="-122"/>
            </a:endParaRPr>
          </a:p>
          <a:p>
            <a:r>
              <a:rPr lang="en-US" altLang="zh-CN" dirty="0">
                <a:solidFill>
                  <a:srgbClr val="E4E4AB"/>
                </a:solidFill>
                <a:latin typeface="Bahnschrift Light" panose="020B0502040204020203" pitchFamily="34" charset="0"/>
                <a:ea typeface="字魂58号-创中黑" panose="00000500000000000000" pitchFamily="2" charset="-122"/>
              </a:rPr>
              <a:t>Mongoose</a:t>
            </a:r>
            <a:r>
              <a:rPr lang="en-US" altLang="zh-CN" dirty="0">
                <a:solidFill>
                  <a:srgbClr val="E4E4AB"/>
                </a:solidFill>
              </a:rPr>
              <a:t> </a:t>
            </a:r>
            <a:r>
              <a:rPr lang="en-US" altLang="zh-CN" dirty="0">
                <a:solidFill>
                  <a:srgbClr val="E4E4AB"/>
                </a:solidFill>
                <a:latin typeface="Bahnschrift Light" panose="020B0502040204020203" pitchFamily="34" charset="0"/>
                <a:ea typeface="字魂58号-创中黑" panose="00000500000000000000" pitchFamily="2" charset="-122"/>
              </a:rPr>
              <a:t>maps document operations to object operations.</a:t>
            </a:r>
          </a:p>
          <a:p>
            <a:r>
              <a:rPr lang="en-US" altLang="zh-CN" dirty="0">
                <a:solidFill>
                  <a:srgbClr val="E4E4AB"/>
                </a:solidFill>
                <a:latin typeface="Bahnschrift Light" panose="020B0502040204020203" pitchFamily="34" charset="0"/>
                <a:ea typeface="字魂58号-创中黑" panose="00000500000000000000" pitchFamily="2" charset="-122"/>
              </a:rPr>
              <a:t>Mongoose has simpler APIs, such as save(which is a combination of insert and update), findByIdAndUpdate, findByIdAndRemove, etc.</a:t>
            </a:r>
          </a:p>
          <a:p>
            <a:r>
              <a:rPr lang="en-US" altLang="zh-CN" dirty="0">
                <a:solidFill>
                  <a:srgbClr val="E4E4AB"/>
                </a:solidFill>
                <a:latin typeface="Bahnschrift Light" panose="020B0502040204020203" pitchFamily="34" charset="0"/>
                <a:ea typeface="字魂58号-创中黑" panose="00000500000000000000" pitchFamily="2" charset="-122"/>
              </a:rPr>
              <a:t>Mongoose can populate objects from reference ids, which is so powerful and convenient. </a:t>
            </a:r>
          </a:p>
        </p:txBody>
      </p:sp>
      <p:pic>
        <p:nvPicPr>
          <p:cNvPr id="12" name="图片 11">
            <a:extLst>
              <a:ext uri="{FF2B5EF4-FFF2-40B4-BE49-F238E27FC236}">
                <a16:creationId xmlns:a16="http://schemas.microsoft.com/office/drawing/2014/main" id="{CB790032-1EFA-9382-953D-9A2D392F70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95" y="232557"/>
            <a:ext cx="754054" cy="754054"/>
          </a:xfrm>
          <a:prstGeom prst="rect">
            <a:avLst/>
          </a:prstGeom>
        </p:spPr>
      </p:pic>
      <p:sp>
        <p:nvSpPr>
          <p:cNvPr id="13" name="文本框 12">
            <a:extLst>
              <a:ext uri="{FF2B5EF4-FFF2-40B4-BE49-F238E27FC236}">
                <a16:creationId xmlns:a16="http://schemas.microsoft.com/office/drawing/2014/main" id="{5574B49B-5894-20DC-3D84-4F8FFB645282}"/>
              </a:ext>
            </a:extLst>
          </p:cNvPr>
          <p:cNvSpPr txBox="1"/>
          <p:nvPr/>
        </p:nvSpPr>
        <p:spPr>
          <a:xfrm>
            <a:off x="1187563" y="317196"/>
            <a:ext cx="6096000"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DATA MODEL – MONGOOSE</a:t>
            </a:r>
            <a:endParaRPr lang="zh-CN" altLang="en-US" sz="3200" dirty="0">
              <a:ln>
                <a:solidFill>
                  <a:schemeClr val="bg1"/>
                </a:solidFill>
              </a:ln>
              <a:solidFill>
                <a:schemeClr val="bg1"/>
              </a:solidFill>
            </a:endParaRPr>
          </a:p>
        </p:txBody>
      </p:sp>
    </p:spTree>
    <p:extLst>
      <p:ext uri="{BB962C8B-B14F-4D97-AF65-F5344CB8AC3E}">
        <p14:creationId xmlns:p14="http://schemas.microsoft.com/office/powerpoint/2010/main" val="186807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55DA466-6C77-9B5D-92E2-02B1E335C488}"/>
              </a:ext>
            </a:extLst>
          </p:cNvPr>
          <p:cNvPicPr>
            <a:picLocks noChangeAspect="1"/>
          </p:cNvPicPr>
          <p:nvPr/>
        </p:nvPicPr>
        <p:blipFill rotWithShape="1">
          <a:blip r:embed="rId2"/>
          <a:srcRect r="56" b="1604"/>
          <a:stretch/>
        </p:blipFill>
        <p:spPr>
          <a:xfrm>
            <a:off x="0" y="297180"/>
            <a:ext cx="12192000" cy="6858000"/>
          </a:xfrm>
          <a:prstGeom prst="rect">
            <a:avLst/>
          </a:prstGeom>
        </p:spPr>
      </p:pic>
      <p:sp>
        <p:nvSpPr>
          <p:cNvPr id="14" name="TextBox 13">
            <a:extLst>
              <a:ext uri="{FF2B5EF4-FFF2-40B4-BE49-F238E27FC236}">
                <a16:creationId xmlns:a16="http://schemas.microsoft.com/office/drawing/2014/main" id="{870C4598-9D3E-1060-CEC0-79C8427E31CD}"/>
              </a:ext>
            </a:extLst>
          </p:cNvPr>
          <p:cNvSpPr txBox="1"/>
          <p:nvPr/>
        </p:nvSpPr>
        <p:spPr>
          <a:xfrm>
            <a:off x="5311864" y="422881"/>
            <a:ext cx="51361" cy="217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lnSpc>
                <a:spcPct val="90000"/>
              </a:lnSpc>
            </a:pPr>
            <a:endParaRPr lang="en-US" sz="1200" dirty="0">
              <a:solidFill>
                <a:srgbClr val="000000"/>
              </a:solidFill>
              <a:latin typeface="Canela Text Regular"/>
              <a:ea typeface="Canela Text Regular"/>
              <a:cs typeface="Canela Text Regular"/>
              <a:sym typeface="Canela Text Regular"/>
            </a:endParaRPr>
          </a:p>
        </p:txBody>
      </p:sp>
      <p:sp>
        <p:nvSpPr>
          <p:cNvPr id="16" name="文本框 15">
            <a:extLst>
              <a:ext uri="{FF2B5EF4-FFF2-40B4-BE49-F238E27FC236}">
                <a16:creationId xmlns:a16="http://schemas.microsoft.com/office/drawing/2014/main" id="{B2946ECB-BE71-C6B4-798C-6A0F17367B80}"/>
              </a:ext>
            </a:extLst>
          </p:cNvPr>
          <p:cNvSpPr txBox="1"/>
          <p:nvPr/>
        </p:nvSpPr>
        <p:spPr>
          <a:xfrm>
            <a:off x="197394" y="179062"/>
            <a:ext cx="3677920" cy="707886"/>
          </a:xfrm>
          <a:prstGeom prst="rect">
            <a:avLst/>
          </a:prstGeom>
          <a:noFill/>
        </p:spPr>
        <p:txBody>
          <a:bodyPr wrap="square">
            <a:spAutoFit/>
          </a:bodyPr>
          <a:lstStyle/>
          <a:p>
            <a:r>
              <a:rPr lang="en-US" altLang="zh-CN" sz="4000" b="1" dirty="0">
                <a:ln>
                  <a:solidFill>
                    <a:schemeClr val="bg1"/>
                  </a:solidFill>
                </a:ln>
                <a:noFill/>
                <a:latin typeface="Novecento wide Bold" panose="00000805000000000000" pitchFamily="50" charset="0"/>
                <a:ea typeface="DFGGothic-UB" panose="020B0C00000000000000" pitchFamily="34" charset="-128"/>
              </a:rPr>
              <a:t>REFLECTION</a:t>
            </a:r>
            <a:endParaRPr lang="zh-CN" altLang="en-US" sz="4000" dirty="0">
              <a:ln>
                <a:solidFill>
                  <a:schemeClr val="bg1"/>
                </a:solidFill>
              </a:ln>
              <a:noFill/>
            </a:endParaRPr>
          </a:p>
        </p:txBody>
      </p:sp>
      <p:sp>
        <p:nvSpPr>
          <p:cNvPr id="17" name="文本框 16">
            <a:extLst>
              <a:ext uri="{FF2B5EF4-FFF2-40B4-BE49-F238E27FC236}">
                <a16:creationId xmlns:a16="http://schemas.microsoft.com/office/drawing/2014/main" id="{51647F3E-658B-635B-CED4-2C810857F91C}"/>
              </a:ext>
            </a:extLst>
          </p:cNvPr>
          <p:cNvSpPr txBox="1"/>
          <p:nvPr/>
        </p:nvSpPr>
        <p:spPr>
          <a:xfrm>
            <a:off x="421720" y="452557"/>
            <a:ext cx="8957411" cy="584775"/>
          </a:xfrm>
          <a:prstGeom prst="rect">
            <a:avLst/>
          </a:prstGeom>
          <a:noFill/>
        </p:spPr>
        <p:txBody>
          <a:bodyPr wrap="square">
            <a:spAutoFit/>
          </a:bodyPr>
          <a:lstStyle/>
          <a:p>
            <a:r>
              <a:rPr lang="en-US" altLang="zh-CN" sz="3200" b="1" dirty="0">
                <a:ln>
                  <a:solidFill>
                    <a:schemeClr val="bg1"/>
                  </a:solidFill>
                </a:ln>
                <a:solidFill>
                  <a:schemeClr val="bg1"/>
                </a:solidFill>
                <a:latin typeface="Novecento wide Bold" panose="00000805000000000000" pitchFamily="50" charset="0"/>
                <a:ea typeface="DFGGothic-UB" panose="020B0C00000000000000" pitchFamily="34" charset="-128"/>
              </a:rPr>
              <a:t>#PROUDEST FEATURES – GAMECARD</a:t>
            </a:r>
            <a:endParaRPr lang="zh-CN" altLang="en-US" sz="3200" dirty="0">
              <a:ln>
                <a:solidFill>
                  <a:schemeClr val="bg1"/>
                </a:solidFill>
              </a:ln>
              <a:solidFill>
                <a:schemeClr val="bg1"/>
              </a:solidFill>
            </a:endParaRPr>
          </a:p>
        </p:txBody>
      </p:sp>
      <p:sp>
        <p:nvSpPr>
          <p:cNvPr id="19" name="文本框 18">
            <a:extLst>
              <a:ext uri="{FF2B5EF4-FFF2-40B4-BE49-F238E27FC236}">
                <a16:creationId xmlns:a16="http://schemas.microsoft.com/office/drawing/2014/main" id="{ABDD5C46-BA73-709D-ADD7-39C6DBC7E3CC}"/>
              </a:ext>
            </a:extLst>
          </p:cNvPr>
          <p:cNvSpPr txBox="1"/>
          <p:nvPr/>
        </p:nvSpPr>
        <p:spPr>
          <a:xfrm>
            <a:off x="566601" y="2164314"/>
            <a:ext cx="6097088" cy="3416320"/>
          </a:xfrm>
          <a:prstGeom prst="rect">
            <a:avLst/>
          </a:prstGeom>
          <a:noFill/>
        </p:spPr>
        <p:txBody>
          <a:bodyPr wrap="square">
            <a:spAutoFit/>
          </a:bodyPr>
          <a:lstStyle/>
          <a:p>
            <a:r>
              <a:rPr lang="zh-CN" altLang="en-US" dirty="0">
                <a:solidFill>
                  <a:schemeClr val="bg1"/>
                </a:solidFill>
              </a:rPr>
              <a:t>There’ll be an animation transition to guide users to Details page when a mouse hovers on a game card image (desktop only)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A SOLD OUT watermark will be shown on the image if this game’s status is SOLD, to help users to determine game status with a glance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Using the Flex layout and flex-wrap: wrap, the card section is responsive and can decide how many cards one line should hold and always make the cards aligned to center horizontally</a:t>
            </a:r>
          </a:p>
        </p:txBody>
      </p:sp>
      <p:pic>
        <p:nvPicPr>
          <p:cNvPr id="3" name="Picture 2" descr="Graphical user interface, application&#10;&#10;Description automatically generated">
            <a:extLst>
              <a:ext uri="{FF2B5EF4-FFF2-40B4-BE49-F238E27FC236}">
                <a16:creationId xmlns:a16="http://schemas.microsoft.com/office/drawing/2014/main" id="{5A68C0C9-99C1-8C75-A2DA-927A6CF2D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290" y="1787769"/>
            <a:ext cx="3753940" cy="44630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TotalTime>
  <Words>1066</Words>
  <Application>Microsoft Macintosh PowerPoint</Application>
  <PresentationFormat>Widescreen</PresentationFormat>
  <Paragraphs>130</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等线</vt:lpstr>
      <vt:lpstr>Arial</vt:lpstr>
      <vt:lpstr>等线 Light</vt:lpstr>
      <vt:lpstr>Canela Text Regular</vt:lpstr>
      <vt:lpstr>Novecento wide Bold</vt:lpstr>
      <vt:lpstr>Agency FB</vt:lpstr>
      <vt:lpstr>Graphik Semibold</vt:lpstr>
      <vt:lpstr>Bebas Neue</vt:lpstr>
      <vt:lpstr>Bahnschrift Light</vt:lpstr>
      <vt:lpstr>Office 主题​​</vt:lpstr>
      <vt:lpstr>Game Station</vt:lpstr>
      <vt:lpstr>Game Station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Station</dc:title>
  <dc:creator>Yu Gao</dc:creator>
  <cp:lastModifiedBy>Wang Lucas</cp:lastModifiedBy>
  <cp:revision>18</cp:revision>
  <dcterms:created xsi:type="dcterms:W3CDTF">2022-05-03T02:36:10Z</dcterms:created>
  <dcterms:modified xsi:type="dcterms:W3CDTF">2022-05-03T20:47:35Z</dcterms:modified>
</cp:coreProperties>
</file>